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88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9" r:id="rId26"/>
    <p:sldId id="279" r:id="rId27"/>
    <p:sldId id="280" r:id="rId28"/>
    <p:sldId id="281" r:id="rId29"/>
    <p:sldId id="282" r:id="rId30"/>
    <p:sldId id="283" r:id="rId31"/>
    <p:sldId id="286" r:id="rId32"/>
    <p:sldId id="284" r:id="rId33"/>
    <p:sldId id="285" r:id="rId34"/>
  </p:sldIdLst>
  <p:sldSz cx="12192000" cy="6858000"/>
  <p:notesSz cx="6858000" cy="12192000"/>
  <p:custDataLst>
    <p:tags r:id="rId36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2165A1-30F6-41F2-8462-3A7C38E9E6DA}" v="2468" dt="2026-10-19T13:29:35.4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0941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1ED94-195C-495F-D059-7DE4832F6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82D48-8C50-4608-1057-19262FEC00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710FF1-1520-F56B-D77E-2A6CBC7F90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D1643C-0F04-7EC0-A279-6F19582D62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3449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41526-C809-8536-0B40-F8E140246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E092AD-BD1D-59AC-FF41-1F3A3DF5EB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6060AF-6D8B-81A8-4F15-D22D3C1AED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CB4A4B-1D24-A2D9-8EAE-2586B9E5DF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8139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566400" cy="447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22362D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879550"/>
            <a:ext cx="10566400" cy="4165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22362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566400" cy="447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22362D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879550"/>
            <a:ext cx="10566400" cy="4165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22362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v.uk/government/publications/deputy-guidance-how-to-carry-out-your-duties/sd4-how-to-be-a-health-and-welfare-deputy-web-version" TargetMode="External"/><Relationship Id="rId3" Type="http://schemas.openxmlformats.org/officeDocument/2006/relationships/hyperlink" Target="https://www.mwcscot.org.uk/sites/default/files/2025-11/AWIMonitoringReport_2024-25.pdf" TargetMode="External"/><Relationship Id="rId7" Type="http://schemas.openxmlformats.org/officeDocument/2006/relationships/hyperlink" Target="https://www.gov.uk/become-deputy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v.uk/government/publications/deputy-guidance-how-to-carry-out-your-duties" TargetMode="External"/><Relationship Id="rId5" Type="http://schemas.openxmlformats.org/officeDocument/2006/relationships/hyperlink" Target="https://www.gov.uk/government/publications/opg-deputy-standards-guidance-for-professional-deputies/guidance-for-professional-deputies" TargetMode="External"/><Relationship Id="rId4" Type="http://schemas.openxmlformats.org/officeDocument/2006/relationships/hyperlink" Target="https://www.gov.uk/government/publications/opg-deputy-standards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236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oncentric arcs"/>
          <p:cNvPicPr>
            <a:picLocks noChangeAspect="1"/>
          </p:cNvPicPr>
          <p:nvPr/>
        </p:nvPicPr>
        <p:blipFill>
          <a:blip r:embed="rId4"/>
          <a:srcRect t="-8" b="-8"/>
          <a:stretch/>
        </p:blipFill>
        <p:spPr>
          <a:xfrm>
            <a:off x="6604000" y="0"/>
            <a:ext cx="5588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1397000"/>
            <a:ext cx="588645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200" dirty="0">
                <a:solidFill>
                  <a:srgbClr val="B79A62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OCTOBER 2026</a:t>
            </a:r>
            <a:endParaRPr lang="en-US" sz="1300" dirty="0"/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1841500"/>
            <a:ext cx="7194550" cy="1412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460"/>
              </a:lnSpc>
              <a:buNone/>
            </a:pPr>
            <a:r>
              <a:rPr lang="en-US" sz="5200" b="0" i="0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Before and Beyond the Court Order</a:t>
            </a:r>
            <a:endParaRPr lang="en-US" sz="5200" dirty="0"/>
          </a:p>
        </p:txBody>
      </p:sp>
      <p:sp>
        <p:nvSpPr>
          <p:cNvPr id="5" name="Text 2"/>
          <p:cNvSpPr/>
          <p:nvPr/>
        </p:nvSpPr>
        <p:spPr>
          <a:xfrm>
            <a:off x="812800" y="3429000"/>
            <a:ext cx="6540500" cy="843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20"/>
              </a:lnSpc>
              <a:buNone/>
            </a:pPr>
            <a:r>
              <a:rPr lang="en-US" sz="2800" i="1" dirty="0">
                <a:solidFill>
                  <a:srgbClr val="BFD0C4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The Professional Deputy for Health and Welfare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825500" y="4826000"/>
            <a:ext cx="0" cy="622250"/>
          </a:xfrm>
          <a:prstGeom prst="line">
            <a:avLst/>
          </a:prstGeom>
          <a:noFill/>
          <a:ln w="25400">
            <a:solidFill>
              <a:srgbClr val="B79A6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4"/>
          <p:cNvSpPr/>
          <p:nvPr/>
        </p:nvSpPr>
        <p:spPr>
          <a:xfrm>
            <a:off x="1016000" y="4851400"/>
            <a:ext cx="5677154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Christine Hutchinson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1016000" y="5191720"/>
            <a:ext cx="5677154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BFD0C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Consultant Nurse Approved Clinician · Hon. Clinical Associate Professor</a:t>
            </a:r>
            <a:endParaRPr lang="en-US" sz="1300" dirty="0"/>
          </a:p>
        </p:txBody>
      </p:sp>
    </p:spTree>
    <p:custDataLst>
      <p:tags r:id="rId1"/>
    </p:custData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236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1905000"/>
            <a:ext cx="76200" cy="3048000"/>
          </a:xfrm>
          <a:prstGeom prst="roundRect">
            <a:avLst>
              <a:gd name="adj" fmla="val 50000"/>
            </a:avLst>
          </a:prstGeom>
          <a:solidFill>
            <a:srgbClr val="B79A6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1219200" y="1905000"/>
            <a:ext cx="981075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200" dirty="0">
                <a:solidFill>
                  <a:srgbClr val="B79A62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1219200" y="2349500"/>
            <a:ext cx="9941560" cy="2097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080"/>
              </a:lnSpc>
              <a:buNone/>
            </a:pPr>
            <a:r>
              <a:rPr lang="en-US" sz="3400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How can a professional deputy protect a person’s rights, wellbeing and best interests when that person cannot make a particular decision – especially when </a:t>
            </a:r>
            <a:r>
              <a:rPr lang="en-US" sz="3400" dirty="0">
                <a:solidFill>
                  <a:srgbClr val="D9C08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professionals and family members disagree?</a:t>
            </a:r>
            <a:endParaRPr lang="en-US" sz="34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THIS SESSION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Two deputies, one journey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1905000"/>
            <a:ext cx="1088339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The experience of two professional deputies from health and social care, the context in which their role has developed, and the learning at each stage:</a:t>
            </a:r>
            <a:endParaRPr lang="en-US" sz="1500" dirty="0"/>
          </a:p>
        </p:txBody>
      </p:sp>
      <p:pic>
        <p:nvPicPr>
          <p:cNvPr id="5" name="Image 0" descr="connecto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41500" y="3492500"/>
            <a:ext cx="8509000" cy="127000"/>
          </a:xfrm>
          <a:prstGeom prst="rect">
            <a:avLst/>
          </a:prstGeom>
        </p:spPr>
      </p:pic>
      <p:pic>
        <p:nvPicPr>
          <p:cNvPr id="6" name="Image 1" descr="ellips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625600" y="3276600"/>
            <a:ext cx="558800" cy="5588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600200" y="3276600"/>
            <a:ext cx="6096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400"/>
              </a:lnSpc>
              <a:buNone/>
            </a:pPr>
            <a:r>
              <a:rPr lang="en-US" sz="2000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1</a:t>
            </a:r>
            <a:endParaRPr lang="en-US" sz="2000" dirty="0"/>
          </a:p>
        </p:txBody>
      </p:sp>
      <p:sp>
        <p:nvSpPr>
          <p:cNvPr id="8" name="Text 4"/>
          <p:cNvSpPr/>
          <p:nvPr/>
        </p:nvSpPr>
        <p:spPr>
          <a:xfrm>
            <a:off x="923925" y="4064000"/>
            <a:ext cx="196215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22362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Before appointment</a:t>
            </a:r>
            <a:endParaRPr lang="en-US" sz="1500" dirty="0"/>
          </a:p>
        </p:txBody>
      </p:sp>
      <p:pic>
        <p:nvPicPr>
          <p:cNvPr id="9" name="Image 2" descr="ellips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165600" y="3276600"/>
            <a:ext cx="558800" cy="5588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140200" y="3276600"/>
            <a:ext cx="6096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400"/>
              </a:lnSpc>
              <a:buNone/>
            </a:pPr>
            <a:r>
              <a:rPr lang="en-US" sz="2000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2</a:t>
            </a:r>
            <a:endParaRPr lang="en-US" sz="2000" dirty="0"/>
          </a:p>
        </p:txBody>
      </p:sp>
      <p:sp>
        <p:nvSpPr>
          <p:cNvPr id="11" name="Text 6"/>
          <p:cNvSpPr/>
          <p:nvPr/>
        </p:nvSpPr>
        <p:spPr>
          <a:xfrm>
            <a:off x="3463925" y="4064000"/>
            <a:ext cx="1962150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22362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Considering the order</a:t>
            </a:r>
            <a:endParaRPr lang="en-US" sz="1500" dirty="0"/>
          </a:p>
        </p:txBody>
      </p:sp>
      <p:pic>
        <p:nvPicPr>
          <p:cNvPr id="12" name="Image 3" descr="ellips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05600" y="3276600"/>
            <a:ext cx="558800" cy="55880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680200" y="3276600"/>
            <a:ext cx="6096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400"/>
              </a:lnSpc>
              <a:buNone/>
            </a:pPr>
            <a:r>
              <a:rPr lang="en-US" sz="2000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3</a:t>
            </a:r>
            <a:endParaRPr lang="en-US" sz="2000" dirty="0"/>
          </a:p>
        </p:txBody>
      </p:sp>
      <p:sp>
        <p:nvSpPr>
          <p:cNvPr id="14" name="Text 8"/>
          <p:cNvSpPr/>
          <p:nvPr/>
        </p:nvSpPr>
        <p:spPr>
          <a:xfrm>
            <a:off x="6003925" y="4064000"/>
            <a:ext cx="1962150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22362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Working within the order</a:t>
            </a:r>
            <a:endParaRPr lang="en-US" sz="1500" dirty="0"/>
          </a:p>
        </p:txBody>
      </p:sp>
      <p:pic>
        <p:nvPicPr>
          <p:cNvPr id="15" name="Image 4" descr="ellips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45600" y="3276600"/>
            <a:ext cx="558800" cy="55880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9220200" y="3276600"/>
            <a:ext cx="6096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400"/>
              </a:lnSpc>
              <a:buNone/>
            </a:pPr>
            <a:r>
              <a:rPr lang="en-US" sz="2000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4</a:t>
            </a:r>
            <a:endParaRPr lang="en-US" sz="2000" dirty="0"/>
          </a:p>
        </p:txBody>
      </p:sp>
      <p:sp>
        <p:nvSpPr>
          <p:cNvPr id="17" name="Text 10"/>
          <p:cNvSpPr/>
          <p:nvPr/>
        </p:nvSpPr>
        <p:spPr>
          <a:xfrm>
            <a:off x="8543925" y="4064000"/>
            <a:ext cx="1962150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22362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Changing and ending deputies</a:t>
            </a:r>
            <a:endParaRPr lang="en-US" sz="1500" dirty="0"/>
          </a:p>
        </p:txBody>
      </p:sp>
      <p:sp>
        <p:nvSpPr>
          <p:cNvPr id="18" name="Shape 11"/>
          <p:cNvSpPr/>
          <p:nvPr/>
        </p:nvSpPr>
        <p:spPr>
          <a:xfrm>
            <a:off x="812800" y="5080000"/>
            <a:ext cx="10566400" cy="571500"/>
          </a:xfrm>
          <a:prstGeom prst="roundRect">
            <a:avLst>
              <a:gd name="adj" fmla="val 13333"/>
            </a:avLst>
          </a:prstGeom>
          <a:solidFill>
            <a:srgbClr val="E7E1D4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9" name="Image 5" descr="Search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66800" y="5238750"/>
            <a:ext cx="254000" cy="254000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1473200" y="5232400"/>
            <a:ext cx="599670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22362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Throughout: questions about </a:t>
            </a:r>
            <a:r>
              <a:rPr lang="en-US" sz="1500" b="1" dirty="0">
                <a:solidFill>
                  <a:srgbClr val="22362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governance and regulation</a:t>
            </a:r>
            <a:endParaRPr lang="en-US" sz="15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282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282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282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THE CASES WE SEE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Commonality of circumstances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9150" y="1847850"/>
            <a:ext cx="4686300" cy="2025551"/>
          </a:xfrm>
          <a:prstGeom prst="roundRect">
            <a:avLst>
              <a:gd name="adj" fmla="val 4702"/>
            </a:avLst>
          </a:prstGeom>
          <a:solidFill>
            <a:srgbClr val="FBF9F4"/>
          </a:solidFill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Users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28700" y="2070100"/>
            <a:ext cx="279400" cy="2794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09700" y="2057400"/>
            <a:ext cx="140291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The person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113282" y="2463800"/>
            <a:ext cx="4303014" cy="1225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69418" indent="-16941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Severe learning disability; sometimes autistic</a:t>
            </a:r>
            <a:endParaRPr lang="en-US" sz="1400" dirty="0"/>
          </a:p>
          <a:p>
            <a:pPr marL="169418" indent="-16941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Lacks capacity for the decisions considered to date</a:t>
            </a:r>
            <a:endParaRPr lang="en-US" sz="1400" dirty="0"/>
          </a:p>
          <a:p>
            <a:pPr marL="169418" indent="-16941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 supported living, or at home </a:t>
            </a:r>
          </a:p>
          <a:p>
            <a:pPr marL="169418" indent="-16941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Differing views move out vs stay</a:t>
            </a:r>
            <a:endParaRPr lang="en-US" sz="1400" dirty="0"/>
          </a:p>
        </p:txBody>
      </p:sp>
      <p:pic>
        <p:nvPicPr>
          <p:cNvPr id="8" name="Image 1" descr="connector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524500" y="3238500"/>
            <a:ext cx="1143000" cy="1270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562600" y="2794000"/>
            <a:ext cx="1066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9E3B2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Conflict</a:t>
            </a:r>
            <a:endParaRPr lang="en-US" sz="1200" dirty="0"/>
          </a:p>
        </p:txBody>
      </p:sp>
      <p:sp>
        <p:nvSpPr>
          <p:cNvPr id="10" name="Shape 6"/>
          <p:cNvSpPr/>
          <p:nvPr/>
        </p:nvSpPr>
        <p:spPr>
          <a:xfrm>
            <a:off x="6686550" y="1847850"/>
            <a:ext cx="4686300" cy="2985591"/>
          </a:xfrm>
          <a:prstGeom prst="roundRect">
            <a:avLst>
              <a:gd name="adj" fmla="val 3190"/>
            </a:avLst>
          </a:prstGeom>
          <a:solidFill>
            <a:srgbClr val="FBF9F4"/>
          </a:solidFill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1" name="Image 2" descr="Home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96100" y="2070100"/>
            <a:ext cx="279400" cy="2794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277100" y="2057400"/>
            <a:ext cx="35052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10000"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At least one parent/family member</a:t>
            </a:r>
            <a:endParaRPr lang="en-US" sz="2000" dirty="0"/>
          </a:p>
        </p:txBody>
      </p:sp>
      <p:sp>
        <p:nvSpPr>
          <p:cNvPr id="13" name="Text 8"/>
          <p:cNvSpPr/>
          <p:nvPr/>
        </p:nvSpPr>
        <p:spPr>
          <a:xfrm>
            <a:off x="6980682" y="2463800"/>
            <a:ext cx="4303014" cy="21854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69418" indent="-16941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Regularly in conflict with the local authority or ICB</a:t>
            </a:r>
            <a:endParaRPr lang="en-US" sz="1400" dirty="0"/>
          </a:p>
          <a:p>
            <a:pPr marL="169418" indent="-16941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 strongly held, differing view on best interests (sometimes capacity)</a:t>
            </a:r>
            <a:endParaRPr lang="en-US" sz="1400" dirty="0"/>
          </a:p>
          <a:p>
            <a:pPr marL="169418" indent="-16941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Repeated complaints and difficult interactions</a:t>
            </a:r>
            <a:endParaRPr lang="en-US" sz="1400" dirty="0"/>
          </a:p>
          <a:p>
            <a:pPr marL="169418" indent="-16941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Putting the placement or service at risk</a:t>
            </a:r>
            <a:endParaRPr lang="en-US" sz="1400" dirty="0"/>
          </a:p>
          <a:p>
            <a:pPr marL="169418" indent="-169418" algn="l">
              <a:lnSpc>
                <a:spcPts val="1890"/>
              </a:lnSpc>
              <a:buSzPct val="100000"/>
              <a:buChar char="•"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Possibly needs of their own affecting perception and communication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812800" y="5321300"/>
            <a:ext cx="10566400" cy="546100"/>
          </a:xfrm>
          <a:prstGeom prst="roundRect">
            <a:avLst>
              <a:gd name="adj" fmla="val 13953"/>
            </a:avLst>
          </a:prstGeom>
          <a:solidFill>
            <a:srgbClr val="314D41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5" name="Image 3" descr="Clock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66800" y="5467350"/>
            <a:ext cx="254000" cy="25400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473200" y="5461000"/>
            <a:ext cx="8436888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Court processes are not resolving the issues: </a:t>
            </a:r>
            <a:r>
              <a:rPr lang="en-US" sz="1500" b="1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 longer-term approach is needed</a:t>
            </a:r>
            <a:endParaRPr lang="en-US" sz="15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 REPORTED EXAMPLE · HHJ BADDELEY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AB v CD &amp; Anor [2024] EWCOP 32</a:t>
            </a:r>
            <a:endParaRPr lang="en-US" sz="3200" dirty="0"/>
          </a:p>
        </p:txBody>
      </p:sp>
      <p:pic>
        <p:nvPicPr>
          <p:cNvPr id="4" name="Image 0" descr="Users"/>
          <p:cNvPicPr>
            <a:picLocks noChangeAspect="1"/>
          </p:cNvPicPr>
          <p:nvPr/>
        </p:nvPicPr>
        <p:blipFill>
          <a:blip r:embed="rId3"/>
          <a:srcRect l="-366" r="-366"/>
          <a:stretch/>
        </p:blipFill>
        <p:spPr>
          <a:xfrm>
            <a:off x="812800" y="1954510"/>
            <a:ext cx="204688" cy="254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44488" y="1841500"/>
            <a:ext cx="423671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CD aged 27: learning disability with visual and hearing impairments</a:t>
            </a:r>
            <a:endParaRPr lang="en-US" sz="1400" dirty="0"/>
          </a:p>
        </p:txBody>
      </p:sp>
      <p:pic>
        <p:nvPicPr>
          <p:cNvPr id="6" name="Image 1" descr="Home"/>
          <p:cNvPicPr>
            <a:picLocks noChangeAspect="1"/>
          </p:cNvPicPr>
          <p:nvPr/>
        </p:nvPicPr>
        <p:blipFill>
          <a:blip r:embed="rId4"/>
          <a:srcRect t="-887" b="-887"/>
          <a:stretch/>
        </p:blipFill>
        <p:spPr>
          <a:xfrm>
            <a:off x="812800" y="2561530"/>
            <a:ext cx="162223" cy="2540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102023" y="2448520"/>
            <a:ext cx="428045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Single-occupancy supported living; 1:1 staffing (2:1 in most community settings)</a:t>
            </a:r>
            <a:endParaRPr lang="en-US" sz="1400" dirty="0"/>
          </a:p>
        </p:txBody>
      </p:sp>
      <p:pic>
        <p:nvPicPr>
          <p:cNvPr id="8" name="Image 2" descr="Lock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12800" y="3055541"/>
            <a:ext cx="254000" cy="25400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193800" y="3062536"/>
            <a:ext cx="4316909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Agreed to lack capacity in all relevant areas</a:t>
            </a:r>
            <a:endParaRPr lang="en-US" sz="1400" dirty="0"/>
          </a:p>
        </p:txBody>
      </p:sp>
      <p:pic>
        <p:nvPicPr>
          <p:cNvPr id="10" name="Image 3" descr="Clock"/>
          <p:cNvPicPr>
            <a:picLocks noChangeAspect="1"/>
          </p:cNvPicPr>
          <p:nvPr/>
        </p:nvPicPr>
        <p:blipFill>
          <a:blip r:embed="rId6"/>
          <a:srcRect t="-934" b="-934"/>
          <a:stretch/>
        </p:blipFill>
        <p:spPr>
          <a:xfrm>
            <a:off x="812800" y="3549551"/>
            <a:ext cx="162074" cy="25400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101874" y="3436540"/>
            <a:ext cx="4280604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Seven years of court involvement</a:t>
            </a:r>
          </a:p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contact schedules for </a:t>
            </a:r>
            <a:r>
              <a:rPr lang="en-US" sz="1400" dirty="0" err="1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</a:t>
            </a: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) CD with his mother, AB  ii) AB with service provider staff</a:t>
            </a:r>
            <a:endParaRPr lang="en-US" sz="1400" dirty="0"/>
          </a:p>
        </p:txBody>
      </p:sp>
      <p:pic>
        <p:nvPicPr>
          <p:cNvPr id="12" name="Image 4" descr="Verified"/>
          <p:cNvPicPr>
            <a:picLocks noChangeAspect="1"/>
          </p:cNvPicPr>
          <p:nvPr/>
        </p:nvPicPr>
        <p:blipFill>
          <a:blip r:embed="rId7"/>
          <a:srcRect t="-219" b="-219"/>
          <a:stretch/>
        </p:blipFill>
        <p:spPr>
          <a:xfrm>
            <a:off x="800110" y="4332535"/>
            <a:ext cx="214957" cy="25400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1129109" y="4349750"/>
            <a:ext cx="4226134" cy="392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Independent social worker’s expert evidence accepted</a:t>
            </a:r>
            <a:endParaRPr lang="en-US" sz="1400" dirty="0"/>
          </a:p>
        </p:txBody>
      </p:sp>
      <p:sp>
        <p:nvSpPr>
          <p:cNvPr id="14" name="Shape 7"/>
          <p:cNvSpPr/>
          <p:nvPr/>
        </p:nvSpPr>
        <p:spPr>
          <a:xfrm>
            <a:off x="5715000" y="1841500"/>
            <a:ext cx="5664200" cy="1262311"/>
          </a:xfrm>
          <a:prstGeom prst="roundRect">
            <a:avLst>
              <a:gd name="adj" fmla="val 4024"/>
            </a:avLst>
          </a:prstGeom>
          <a:solidFill>
            <a:srgbClr val="FBF9F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Shape 8"/>
          <p:cNvSpPr/>
          <p:nvPr/>
        </p:nvSpPr>
        <p:spPr>
          <a:xfrm>
            <a:off x="5715000" y="1841500"/>
            <a:ext cx="5664200" cy="1262311"/>
          </a:xfrm>
          <a:custGeom>
            <a:avLst/>
            <a:gdLst/>
            <a:ahLst/>
            <a:cxnLst/>
            <a:rect l="l" t="t" r="r" b="b"/>
            <a:pathLst>
              <a:path w="5664200" h="1262311">
                <a:moveTo>
                  <a:pt x="50800" y="1262311"/>
                </a:moveTo>
                <a:lnTo>
                  <a:pt x="50800" y="1262311"/>
                </a:lnTo>
                <a:arcTo wR="50800" hR="50800" stAng="5400000" swAng="5400000"/>
                <a:lnTo>
                  <a:pt x="0" y="50800"/>
                </a:lnTo>
                <a:arcTo wR="50800" hR="50800" stAng="10800000" swAng="5400000"/>
                <a:lnTo>
                  <a:pt x="50800" y="0"/>
                </a:lnTo>
                <a:arcTo wR="12700" hR="50800" stAng="16200000" swAng="-5400000"/>
                <a:lnTo>
                  <a:pt x="38100" y="1211511"/>
                </a:lnTo>
                <a:arcTo wR="12700" hR="50800" stAng="10800000" swAng="-5400000"/>
                <a:close/>
              </a:path>
            </a:pathLst>
          </a:custGeom>
          <a:solidFill>
            <a:srgbClr val="B79A6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Text 9"/>
          <p:cNvSpPr/>
          <p:nvPr/>
        </p:nvSpPr>
        <p:spPr>
          <a:xfrm>
            <a:off x="5956300" y="1993900"/>
            <a:ext cx="537629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The dispute (para 26-27)</a:t>
            </a:r>
            <a:endParaRPr lang="en-US" sz="1200" dirty="0"/>
          </a:p>
        </p:txBody>
      </p:sp>
      <p:sp>
        <p:nvSpPr>
          <p:cNvPr id="17" name="Text 10"/>
          <p:cNvSpPr/>
          <p:nvPr/>
        </p:nvSpPr>
        <p:spPr>
          <a:xfrm>
            <a:off x="5956300" y="2258020"/>
            <a:ext cx="5376291" cy="718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AB doubted the provider’s competence. The provider linked delay in changes to constant complaints and pressure, and years of court involvement, leading to staff turnover impacting CD who needed consistency.</a:t>
            </a:r>
            <a:endParaRPr lang="en-US" sz="1300" dirty="0"/>
          </a:p>
        </p:txBody>
      </p:sp>
      <p:sp>
        <p:nvSpPr>
          <p:cNvPr id="18" name="Shape 11"/>
          <p:cNvSpPr/>
          <p:nvPr/>
        </p:nvSpPr>
        <p:spPr>
          <a:xfrm>
            <a:off x="5715000" y="3365500"/>
            <a:ext cx="5664200" cy="934641"/>
          </a:xfrm>
          <a:prstGeom prst="roundRect">
            <a:avLst>
              <a:gd name="adj" fmla="val 5435"/>
            </a:avLst>
          </a:prstGeom>
          <a:solidFill>
            <a:srgbClr val="FBF9F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" name="Shape 12"/>
          <p:cNvSpPr/>
          <p:nvPr/>
        </p:nvSpPr>
        <p:spPr>
          <a:xfrm>
            <a:off x="5715000" y="3365500"/>
            <a:ext cx="5664200" cy="934641"/>
          </a:xfrm>
          <a:custGeom>
            <a:avLst/>
            <a:gdLst/>
            <a:ahLst/>
            <a:cxnLst/>
            <a:rect l="l" t="t" r="r" b="b"/>
            <a:pathLst>
              <a:path w="5664200" h="934641">
                <a:moveTo>
                  <a:pt x="50800" y="934641"/>
                </a:moveTo>
                <a:lnTo>
                  <a:pt x="50800" y="934641"/>
                </a:lnTo>
                <a:arcTo wR="50800" hR="50800" stAng="5400000" swAng="5400000"/>
                <a:lnTo>
                  <a:pt x="0" y="50800"/>
                </a:lnTo>
                <a:arcTo wR="50800" hR="50800" stAng="10800000" swAng="5400000"/>
                <a:lnTo>
                  <a:pt x="50800" y="0"/>
                </a:lnTo>
                <a:arcTo wR="12700" hR="50800" stAng="16200000" swAng="-5400000"/>
                <a:lnTo>
                  <a:pt x="38100" y="883841"/>
                </a:lnTo>
                <a:arcTo wR="12700" hR="50800" stAng="10800000" swAng="-5400000"/>
                <a:close/>
              </a:path>
            </a:pathLst>
          </a:custGeom>
          <a:solidFill>
            <a:srgbClr val="B79A6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0" name="Text 13"/>
          <p:cNvSpPr/>
          <p:nvPr/>
        </p:nvSpPr>
        <p:spPr>
          <a:xfrm>
            <a:off x="5956300" y="3517900"/>
            <a:ext cx="537629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The expert’s view (para 36)</a:t>
            </a:r>
            <a:endParaRPr lang="en-US" sz="1200" dirty="0"/>
          </a:p>
        </p:txBody>
      </p:sp>
      <p:sp>
        <p:nvSpPr>
          <p:cNvPr id="21" name="Text 14"/>
          <p:cNvSpPr/>
          <p:nvPr/>
        </p:nvSpPr>
        <p:spPr>
          <a:xfrm>
            <a:off x="5956300" y="3756620"/>
            <a:ext cx="5376291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A professional PWD will </a:t>
            </a:r>
            <a:r>
              <a:rPr lang="en-US" sz="2200" i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“remove the blockages”</a:t>
            </a:r>
            <a:endParaRPr lang="en-US" sz="2200" dirty="0"/>
          </a:p>
        </p:txBody>
      </p:sp>
      <p:sp>
        <p:nvSpPr>
          <p:cNvPr id="22" name="Shape 15"/>
          <p:cNvSpPr/>
          <p:nvPr/>
        </p:nvSpPr>
        <p:spPr>
          <a:xfrm>
            <a:off x="5715000" y="4445000"/>
            <a:ext cx="5664200" cy="1476970"/>
          </a:xfrm>
          <a:prstGeom prst="roundRect">
            <a:avLst>
              <a:gd name="adj" fmla="val 5159"/>
            </a:avLst>
          </a:prstGeom>
          <a:solidFill>
            <a:srgbClr val="314D4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3" name="Text 16"/>
          <p:cNvSpPr/>
          <p:nvPr/>
        </p:nvSpPr>
        <p:spPr>
          <a:xfrm>
            <a:off x="5943600" y="4622800"/>
            <a:ext cx="536321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D9C08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[The judge (para 106)</a:t>
            </a:r>
            <a:endParaRPr lang="en-US" sz="1200" dirty="0"/>
          </a:p>
        </p:txBody>
      </p:sp>
      <p:sp>
        <p:nvSpPr>
          <p:cNvPr id="24" name="Text 17"/>
          <p:cNvSpPr/>
          <p:nvPr/>
        </p:nvSpPr>
        <p:spPr>
          <a:xfrm>
            <a:off x="5943600" y="4886920"/>
            <a:ext cx="5363210" cy="882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i="1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“Hopefully, a health and welfare deputy will draw a line in the sand – because the current arrangements are not working.”</a:t>
            </a:r>
            <a:endParaRPr lang="en-US" sz="18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E1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 RARE BREED?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In Scotland, welfare guardians are common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1905000"/>
            <a:ext cx="5363210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0"/>
              </a:lnSpc>
              <a:buNone/>
            </a:pPr>
            <a:r>
              <a:rPr lang="en-US" sz="10000" b="1" dirty="0">
                <a:solidFill>
                  <a:srgbClr val="314D41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20,152</a:t>
            </a:r>
            <a:endParaRPr lang="en-US" sz="10000" dirty="0"/>
          </a:p>
        </p:txBody>
      </p:sp>
      <p:sp>
        <p:nvSpPr>
          <p:cNvPr id="5" name="Text 3"/>
          <p:cNvSpPr/>
          <p:nvPr/>
        </p:nvSpPr>
        <p:spPr>
          <a:xfrm>
            <a:off x="812800" y="3302000"/>
            <a:ext cx="510159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welfare guardians at the end of 2024/25, under the Adults with Incapacity (Scotland) Act 2000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12800" y="4324350"/>
            <a:ext cx="4953000" cy="0"/>
          </a:xfrm>
          <a:prstGeom prst="line">
            <a:avLst/>
          </a:prstGeom>
          <a:noFill/>
          <a:ln w="12700">
            <a:solidFill>
              <a:srgbClr val="B79A6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812800" y="4457700"/>
            <a:ext cx="5101590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Why?</a:t>
            </a:r>
            <a:r>
              <a:rPr lang="en-US" sz="14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There is no general defence equivalent to MCA ss.5–6.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12800" y="5031680"/>
            <a:ext cx="5101590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Possibly rare for guardians to be professionals independent of the statutory bodies.</a:t>
            </a:r>
            <a:endParaRPr lang="en-US" sz="1400" dirty="0"/>
          </a:p>
        </p:txBody>
      </p:sp>
      <p:pic>
        <p:nvPicPr>
          <p:cNvPr id="9" name="Image 0" descr="Donut chart: 70.5% private guardianships, 29.5% local authority guardianships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04000" y="1905000"/>
            <a:ext cx="2540000" cy="25400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565900" y="2889250"/>
            <a:ext cx="2616200" cy="523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70.5%</a:t>
            </a:r>
            <a:endParaRPr lang="en-US" sz="2800" dirty="0"/>
          </a:p>
        </p:txBody>
      </p:sp>
      <p:sp>
        <p:nvSpPr>
          <p:cNvPr id="11" name="Shape 8"/>
          <p:cNvSpPr/>
          <p:nvPr/>
        </p:nvSpPr>
        <p:spPr>
          <a:xfrm>
            <a:off x="9436100" y="2159000"/>
            <a:ext cx="0" cy="822920"/>
          </a:xfrm>
          <a:prstGeom prst="line">
            <a:avLst/>
          </a:prstGeom>
          <a:noFill/>
          <a:ln w="76200">
            <a:solidFill>
              <a:srgbClr val="314D4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9601200" y="2159000"/>
            <a:ext cx="183134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314D41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70.5%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9601200" y="2552700"/>
            <a:ext cx="1831340" cy="454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private (mainly families?)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9436100" y="3185120"/>
            <a:ext cx="0" cy="1037530"/>
          </a:xfrm>
          <a:prstGeom prst="line">
            <a:avLst/>
          </a:prstGeom>
          <a:noFill/>
          <a:ln w="76200">
            <a:solidFill>
              <a:srgbClr val="B79A6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9601200" y="3185120"/>
            <a:ext cx="183134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29.5%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9601200" y="3578820"/>
            <a:ext cx="1831340" cy="6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local authority, held by the Chief Social Work Officer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Source: Mental Welfare Commission for Scotland (2025), AWI Act monitoring report 2024–25</a:t>
            </a:r>
            <a:endParaRPr lang="en-US" sz="12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 RARE BREED?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In England and Wales, the picture is unclear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9150" y="2165349"/>
            <a:ext cx="3340100" cy="2284611"/>
          </a:xfrm>
          <a:prstGeom prst="roundRect">
            <a:avLst>
              <a:gd name="adj" fmla="val 4682"/>
            </a:avLst>
          </a:prstGeom>
          <a:solidFill>
            <a:srgbClr val="FBF9F4"/>
          </a:solidFill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Search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9500" y="2425700"/>
            <a:ext cx="406400" cy="4064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79500" y="2984500"/>
            <a:ext cx="2903982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The numbers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079500" y="3441700"/>
            <a:ext cx="2903982" cy="910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Possibly a lack of clarity in how welfare deputies are counted and where the information is in the system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425950" y="2165350"/>
            <a:ext cx="3340100" cy="2283371"/>
          </a:xfrm>
          <a:prstGeom prst="roundRect">
            <a:avLst>
              <a:gd name="adj" fmla="val 4171"/>
            </a:avLst>
          </a:prstGeom>
          <a:solidFill>
            <a:srgbClr val="FBF9F4"/>
          </a:solidFill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Image 1" descr="Databas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86300" y="2425700"/>
            <a:ext cx="406400" cy="4064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686300" y="2984500"/>
            <a:ext cx="2903982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The systems</a:t>
            </a:r>
            <a:endParaRPr lang="en-US" sz="2000" dirty="0"/>
          </a:p>
        </p:txBody>
      </p:sp>
      <p:sp>
        <p:nvSpPr>
          <p:cNvPr id="11" name="Text 7"/>
          <p:cNvSpPr/>
          <p:nvPr/>
        </p:nvSpPr>
        <p:spPr>
          <a:xfrm>
            <a:off x="4686300" y="3441700"/>
            <a:ext cx="2903982" cy="7720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More developed for property and affairs: panel deputies and most guidance addresses this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8026400" y="2159000"/>
            <a:ext cx="3352800" cy="2519561"/>
          </a:xfrm>
          <a:prstGeom prst="roundRect">
            <a:avLst>
              <a:gd name="adj" fmla="val 4032"/>
            </a:avLst>
          </a:prstGeom>
          <a:solidFill>
            <a:srgbClr val="314D41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3" name="Image 2" descr="Verified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280400" y="2413000"/>
            <a:ext cx="406400" cy="4064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280400" y="2971800"/>
            <a:ext cx="2930144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No pre-approval</a:t>
            </a:r>
            <a:endParaRPr lang="en-US" sz="2000" dirty="0"/>
          </a:p>
        </p:txBody>
      </p:sp>
      <p:sp>
        <p:nvSpPr>
          <p:cNvPr id="15" name="Text 10"/>
          <p:cNvSpPr/>
          <p:nvPr/>
        </p:nvSpPr>
        <p:spPr>
          <a:xfrm>
            <a:off x="8280400" y="3429000"/>
            <a:ext cx="2930144" cy="1020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DCE6D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The OPG has no pre-approval for health and welfare deputies: each is checked and appointed case by case by the Court</a:t>
            </a:r>
            <a:endParaRPr lang="en-US" sz="14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 RARE BREED? · OPG FIGURES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Attorneys are everywhere; deputies are not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1841500"/>
            <a:ext cx="4970780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314D41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4,566,978</a:t>
            </a:r>
            <a:endParaRPr lang="en-US" sz="6000" dirty="0"/>
          </a:p>
        </p:txBody>
      </p:sp>
      <p:sp>
        <p:nvSpPr>
          <p:cNvPr id="5" name="Text 3"/>
          <p:cNvSpPr/>
          <p:nvPr/>
        </p:nvSpPr>
        <p:spPr>
          <a:xfrm>
            <a:off x="812800" y="2628900"/>
            <a:ext cx="497078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health and welfare LPAs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12800" y="3175000"/>
            <a:ext cx="4970780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82652F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2,872</a:t>
            </a:r>
            <a:endParaRPr lang="en-US" sz="6000" dirty="0"/>
          </a:p>
        </p:txBody>
      </p:sp>
      <p:sp>
        <p:nvSpPr>
          <p:cNvPr id="7" name="Text 5"/>
          <p:cNvSpPr/>
          <p:nvPr/>
        </p:nvSpPr>
        <p:spPr>
          <a:xfrm>
            <a:off x="812800" y="3962399"/>
            <a:ext cx="4970780" cy="5588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people have a health and welfare deputy, lay or professional </a:t>
            </a:r>
          </a:p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5,279 deputies</a:t>
            </a:r>
          </a:p>
          <a:p>
            <a:pPr marL="0" indent="0" algn="l">
              <a:lnSpc>
                <a:spcPts val="1960"/>
              </a:lnSpc>
              <a:buNone/>
            </a:pPr>
            <a:endParaRPr lang="en-US" sz="1400" dirty="0">
              <a:solidFill>
                <a:srgbClr val="4A5A50"/>
              </a:solidFill>
              <a:latin typeface="Public Sans" pitchFamily="34" charset="0"/>
              <a:ea typeface="Public Sans" pitchFamily="34" charset="-122"/>
            </a:endParaRPr>
          </a:p>
        </p:txBody>
      </p:sp>
      <p:pic>
        <p:nvPicPr>
          <p:cNvPr id="8" name="Image 0" descr="Grid of 1,590 dots, one highlighted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299200" y="1905000"/>
            <a:ext cx="5080000" cy="2844800"/>
          </a:xfrm>
          <a:prstGeom prst="rect">
            <a:avLst/>
          </a:prstGeom>
        </p:spPr>
      </p:pic>
      <p:pic>
        <p:nvPicPr>
          <p:cNvPr id="9" name="Image 1" descr="ellips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226800" y="4622800"/>
            <a:ext cx="139700" cy="1397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299200" y="4800600"/>
            <a:ext cx="5232400" cy="436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Each dot is one health and welfare LPA. The gold dot is one person with a welfare deputy.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6299200" y="5253139"/>
            <a:ext cx="5080000" cy="1144209"/>
          </a:xfrm>
          <a:prstGeom prst="roundRect">
            <a:avLst>
              <a:gd name="adj" fmla="val 13636"/>
            </a:avLst>
          </a:prstGeom>
          <a:solidFill>
            <a:srgbClr val="314D41"/>
          </a:solidFill>
          <a:ln/>
        </p:spPr>
        <p:txBody>
          <a:bodyPr wrap="square" lIns="231682" tIns="66582" rIns="231682" bIns="66582" rtlCol="0" anchor="ctr">
            <a:normAutofit/>
          </a:bodyPr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000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For every </a:t>
            </a:r>
            <a:r>
              <a:rPr lang="en-US" sz="2000" b="1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1,590</a:t>
            </a:r>
            <a:r>
              <a:rPr lang="en-US" sz="2000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 health and welfare LPAs, one person has a welfare deputy</a:t>
            </a:r>
            <a:endParaRPr lang="en-US" sz="2000" dirty="0"/>
          </a:p>
        </p:txBody>
      </p:sp>
      <p:sp>
        <p:nvSpPr>
          <p:cNvPr id="12" name="Text 8"/>
          <p:cNvSpPr/>
          <p:nvPr/>
        </p:nvSpPr>
        <p:spPr>
          <a:xfrm>
            <a:off x="802981" y="6514199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Source: Office of the Public Guardian, Freedom of Information response, September 2026</a:t>
            </a:r>
            <a:endParaRPr lang="en-US" sz="1200" dirty="0"/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EF009F20-3B4C-99E0-D11D-8AEA4381CCF2}"/>
              </a:ext>
            </a:extLst>
          </p:cNvPr>
          <p:cNvSpPr/>
          <p:nvPr/>
        </p:nvSpPr>
        <p:spPr>
          <a:xfrm>
            <a:off x="812800" y="4692649"/>
            <a:ext cx="4095292" cy="1262750"/>
          </a:xfrm>
          <a:prstGeom prst="roundRect">
            <a:avLst>
              <a:gd name="adj" fmla="val 4032"/>
            </a:avLst>
          </a:prstGeom>
          <a:solidFill>
            <a:srgbClr val="314D41"/>
          </a:solidFill>
          <a:ln/>
          <a:effectLst>
            <a:softEdge rad="0"/>
          </a:effectLst>
        </p:spPr>
        <p:txBody>
          <a:bodyPr/>
          <a:lstStyle/>
          <a:p>
            <a:pPr algn="ctr">
              <a:lnSpc>
                <a:spcPts val="2800"/>
              </a:lnSpc>
            </a:pPr>
            <a:r>
              <a:rPr lang="en-US" sz="1400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Number of PWDs steadily increasing</a:t>
            </a:r>
          </a:p>
          <a:p>
            <a:pPr algn="ctr">
              <a:lnSpc>
                <a:spcPts val="2800"/>
              </a:lnSpc>
            </a:pPr>
            <a:r>
              <a:rPr lang="en-US" sz="1400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</a:rPr>
              <a:t>About 95% are family members</a:t>
            </a:r>
          </a:p>
          <a:p>
            <a:pPr algn="ctr">
              <a:lnSpc>
                <a:spcPts val="2800"/>
              </a:lnSpc>
            </a:pPr>
            <a:r>
              <a:rPr lang="en-US" sz="1400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</a:rPr>
              <a:t>OPG in </a:t>
            </a:r>
            <a:r>
              <a:rPr lang="en-US" sz="1400" i="1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</a:rPr>
              <a:t>re HB 2026</a:t>
            </a:r>
            <a:endParaRPr lang="en-US" sz="14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 RARE BREED?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Professional welfare deputies: are the numbers right? 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9150" y="1911350"/>
            <a:ext cx="5067300" cy="3096220"/>
          </a:xfrm>
          <a:prstGeom prst="roundRect">
            <a:avLst>
              <a:gd name="adj" fmla="val 3076"/>
            </a:avLst>
          </a:prstGeom>
          <a:solidFill>
            <a:srgbClr val="FBF9F4"/>
          </a:solidFill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1079500" y="2171700"/>
            <a:ext cx="468299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OPG FOI RESPONSE · SEPTEMBER 2026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079500" y="2562820"/>
            <a:ext cx="75057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314D41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32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1882775" y="2747615"/>
            <a:ext cx="3997325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people with a professional welfare deputy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79500" y="3350220"/>
            <a:ext cx="75057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314D41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30</a:t>
            </a:r>
            <a:endParaRPr lang="en-US" sz="4800" dirty="0"/>
          </a:p>
        </p:txBody>
      </p:sp>
      <p:sp>
        <p:nvSpPr>
          <p:cNvPr id="9" name="Text 7"/>
          <p:cNvSpPr/>
          <p:nvPr/>
        </p:nvSpPr>
        <p:spPr>
          <a:xfrm>
            <a:off x="1882775" y="3535015"/>
            <a:ext cx="2933938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professional welfare deputies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79500" y="4137620"/>
            <a:ext cx="75057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314D41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15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1882775" y="4322415"/>
            <a:ext cx="1719560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of them solicitors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305550" y="1911350"/>
            <a:ext cx="5067300" cy="3373041"/>
          </a:xfrm>
          <a:prstGeom prst="roundRect">
            <a:avLst>
              <a:gd name="adj" fmla="val 2824"/>
            </a:avLst>
          </a:prstGeom>
          <a:solidFill>
            <a:srgbClr val="FBF9F4"/>
          </a:solidFill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565900" y="2171700"/>
            <a:ext cx="468299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INFORMAL SCOPING · OCTOBER 2025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565900" y="2562820"/>
            <a:ext cx="985093" cy="1244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314D41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113</a:t>
            </a:r>
            <a:endParaRPr lang="en-US" sz="4800" dirty="0"/>
          </a:p>
        </p:txBody>
      </p:sp>
      <p:sp>
        <p:nvSpPr>
          <p:cNvPr id="15" name="Text 13"/>
          <p:cNvSpPr/>
          <p:nvPr/>
        </p:nvSpPr>
        <p:spPr>
          <a:xfrm>
            <a:off x="7677993" y="2932410"/>
            <a:ext cx="353754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people with a professional welfare deputy</a:t>
            </a:r>
            <a:endParaRPr lang="en-US" sz="1400" dirty="0"/>
          </a:p>
        </p:txBody>
      </p:sp>
      <p:pic>
        <p:nvPicPr>
          <p:cNvPr id="16" name="Image 0" descr="Bar: 104 people with solicitor deputies, 9 with health and social care deputies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565900" y="3959820"/>
            <a:ext cx="4572000" cy="355600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6565900" y="4493220"/>
            <a:ext cx="4682998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314D41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104</a:t>
            </a: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covered by solicitor deputies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565900" y="4784030"/>
            <a:ext cx="4682998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9</a:t>
            </a: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covered by </a:t>
            </a:r>
            <a:r>
              <a:rPr lang="en-US" sz="1400" b="1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4</a:t>
            </a: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health and social care deputies</a:t>
            </a:r>
            <a:endParaRPr lang="en-US" sz="14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E1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WHY PROFESSIONAL DEPUTYSHIP?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What a professional deputy can offer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905000"/>
            <a:ext cx="5156200" cy="1052810"/>
          </a:xfrm>
          <a:prstGeom prst="roundRect">
            <a:avLst>
              <a:gd name="adj" fmla="val 9650"/>
            </a:avLst>
          </a:prstGeom>
          <a:solidFill>
            <a:srgbClr val="F4F1EA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5" name="Image 0" descr="Trus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1400" y="2202805"/>
            <a:ext cx="457200" cy="4572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76400" y="2133600"/>
            <a:ext cx="418592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Independence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676400" y="2489200"/>
            <a:ext cx="4185920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from statutory services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223000" y="1905000"/>
            <a:ext cx="5156200" cy="1292820"/>
          </a:xfrm>
          <a:prstGeom prst="roundRect">
            <a:avLst>
              <a:gd name="adj" fmla="val 7859"/>
            </a:avLst>
          </a:prstGeom>
          <a:solidFill>
            <a:srgbClr val="F4F1EA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9" name="Image 1" descr="GraduationCap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451600" y="2322810"/>
            <a:ext cx="457200" cy="4572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086600" y="2133600"/>
            <a:ext cx="418592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Informed</a:t>
            </a:r>
            <a:endParaRPr lang="en-US" sz="2000" dirty="0"/>
          </a:p>
        </p:txBody>
      </p:sp>
      <p:sp>
        <p:nvSpPr>
          <p:cNvPr id="11" name="Text 7"/>
          <p:cNvSpPr/>
          <p:nvPr/>
        </p:nvSpPr>
        <p:spPr>
          <a:xfrm>
            <a:off x="7086600" y="2489200"/>
            <a:ext cx="4185920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 the MCA, the statutory systems and the person’s needs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812800" y="3556000"/>
            <a:ext cx="5156200" cy="1052810"/>
          </a:xfrm>
          <a:prstGeom prst="roundRect">
            <a:avLst>
              <a:gd name="adj" fmla="val 9650"/>
            </a:avLst>
          </a:prstGeom>
          <a:solidFill>
            <a:srgbClr val="F4F1EA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3" name="Image 2" descr="Search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41400" y="3853805"/>
            <a:ext cx="457200" cy="4572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676400" y="3784600"/>
            <a:ext cx="418592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Check and challenge</a:t>
            </a:r>
            <a:endParaRPr lang="en-US" sz="2000" dirty="0"/>
          </a:p>
        </p:txBody>
      </p:sp>
      <p:sp>
        <p:nvSpPr>
          <p:cNvPr id="15" name="Text 10"/>
          <p:cNvSpPr/>
          <p:nvPr/>
        </p:nvSpPr>
        <p:spPr>
          <a:xfrm>
            <a:off x="1676400" y="4140200"/>
            <a:ext cx="4185920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appropriately, on the person’s behalf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6223000" y="3556000"/>
            <a:ext cx="5156200" cy="1292820"/>
          </a:xfrm>
          <a:prstGeom prst="roundRect">
            <a:avLst>
              <a:gd name="adj" fmla="val 7859"/>
            </a:avLst>
          </a:prstGeom>
          <a:solidFill>
            <a:srgbClr val="314D41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7" name="Image 3" descr="Lightbulb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451600" y="3973810"/>
            <a:ext cx="457200" cy="4572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086600" y="3784600"/>
            <a:ext cx="418592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Unconstrained</a:t>
            </a:r>
            <a:endParaRPr lang="en-US" sz="2000" dirty="0"/>
          </a:p>
        </p:txBody>
      </p:sp>
      <p:sp>
        <p:nvSpPr>
          <p:cNvPr id="19" name="Text 13"/>
          <p:cNvSpPr/>
          <p:nvPr/>
        </p:nvSpPr>
        <p:spPr>
          <a:xfrm>
            <a:off x="7086600" y="4140200"/>
            <a:ext cx="4185920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DCE6D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by organisational policy and hierarchy: flexible and creative</a:t>
            </a:r>
            <a:endParaRPr lang="en-US" sz="1400" dirty="0"/>
          </a:p>
        </p:txBody>
      </p:sp>
      <p:sp>
        <p:nvSpPr>
          <p:cNvPr id="20" name="Text 14"/>
          <p:cNvSpPr/>
          <p:nvPr/>
        </p:nvSpPr>
        <p:spPr>
          <a:xfrm>
            <a:off x="654304" y="5270500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i="1" dirty="0">
                <a:solidFill>
                  <a:srgbClr val="314D41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An alternative approach – but within the scope and requirements of the law in England and Wales</a:t>
            </a:r>
            <a:endParaRPr lang="en-US" sz="18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THE LEGAL FRAMEWORK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Mental Capacity Act 2005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1935460"/>
            <a:ext cx="952500" cy="419100"/>
          </a:xfrm>
          <a:custGeom>
            <a:avLst/>
            <a:gdLst/>
            <a:ahLst/>
            <a:cxnLst/>
            <a:rect l="l" t="t" r="r" b="b"/>
            <a:pathLst>
              <a:path w="952500" h="419100">
                <a:moveTo>
                  <a:pt x="50800" y="0"/>
                </a:moveTo>
                <a:lnTo>
                  <a:pt x="901700" y="0"/>
                </a:lnTo>
                <a:arcTo wR="50800" hR="50800" stAng="16200000" swAng="5400000"/>
                <a:lnTo>
                  <a:pt x="952500" y="368300"/>
                </a:lnTo>
                <a:arcTo wR="50800" hR="50800" stAng="0" swAng="5400000"/>
                <a:lnTo>
                  <a:pt x="50800" y="419100"/>
                </a:lnTo>
                <a:arcTo wR="50800" hR="50800" stAng="5400000" swAng="5400000"/>
                <a:lnTo>
                  <a:pt x="0" y="50800"/>
                </a:lnTo>
                <a:arcTo wR="50800" hR="50800" stAng="10800000" swAng="5400000"/>
                <a:close/>
              </a:path>
            </a:pathLst>
          </a:custGeom>
          <a:solidFill>
            <a:srgbClr val="314D41"/>
          </a:solidFill>
          <a:ln/>
        </p:spPr>
        <p:txBody>
          <a:bodyPr wrap="square" lIns="0" tIns="76200" rIns="0" bIns="5080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s.16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943100" y="1905000"/>
            <a:ext cx="406819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Power of the court to make decisions and appoint deputies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19150" y="2609850"/>
            <a:ext cx="5067300" cy="935930"/>
          </a:xfrm>
          <a:prstGeom prst="roundRect">
            <a:avLst>
              <a:gd name="adj" fmla="val 7463"/>
            </a:avLst>
          </a:prstGeom>
          <a:solidFill>
            <a:srgbClr val="FBF9F4"/>
          </a:solidFill>
          <a:ln w="12700">
            <a:solidFill>
              <a:srgbClr val="B79A6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825500" y="2868265"/>
            <a:ext cx="952500" cy="419100"/>
          </a:xfrm>
          <a:custGeom>
            <a:avLst/>
            <a:gdLst/>
            <a:ahLst/>
            <a:cxnLst/>
            <a:rect l="l" t="t" r="r" b="b"/>
            <a:pathLst>
              <a:path w="952500" h="419100">
                <a:moveTo>
                  <a:pt x="50800" y="0"/>
                </a:moveTo>
                <a:lnTo>
                  <a:pt x="901700" y="0"/>
                </a:lnTo>
                <a:arcTo wR="50800" hR="50800" stAng="16200000" swAng="5400000"/>
                <a:lnTo>
                  <a:pt x="952500" y="368300"/>
                </a:lnTo>
                <a:arcTo wR="50800" hR="50800" stAng="0" swAng="5400000"/>
                <a:lnTo>
                  <a:pt x="50800" y="419100"/>
                </a:lnTo>
                <a:arcTo wR="50800" hR="50800" stAng="5400000" swAng="5400000"/>
                <a:lnTo>
                  <a:pt x="0" y="50800"/>
                </a:lnTo>
                <a:arcTo wR="50800" hR="50800" stAng="10800000" swAng="5400000"/>
                <a:close/>
              </a:path>
            </a:pathLst>
          </a:custGeom>
          <a:solidFill>
            <a:srgbClr val="D9C08A"/>
          </a:solidFill>
          <a:ln/>
        </p:spPr>
        <p:txBody>
          <a:bodyPr wrap="square" lIns="0" tIns="76200" rIns="0" bIns="5080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22362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s.16(4)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55800" y="2717800"/>
            <a:ext cx="3937381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Court decisions are preferred to appointing a deputy; powers as limited in scope and duration as reasonably practicable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12800" y="3810000"/>
            <a:ext cx="952500" cy="419100"/>
          </a:xfrm>
          <a:custGeom>
            <a:avLst/>
            <a:gdLst/>
            <a:ahLst/>
            <a:cxnLst/>
            <a:rect l="l" t="t" r="r" b="b"/>
            <a:pathLst>
              <a:path w="952500" h="419100">
                <a:moveTo>
                  <a:pt x="50800" y="0"/>
                </a:moveTo>
                <a:lnTo>
                  <a:pt x="901700" y="0"/>
                </a:lnTo>
                <a:arcTo wR="50800" hR="50800" stAng="16200000" swAng="5400000"/>
                <a:lnTo>
                  <a:pt x="952500" y="368300"/>
                </a:lnTo>
                <a:arcTo wR="50800" hR="50800" stAng="0" swAng="5400000"/>
                <a:lnTo>
                  <a:pt x="50800" y="419100"/>
                </a:lnTo>
                <a:arcTo wR="50800" hR="50800" stAng="5400000" swAng="5400000"/>
                <a:lnTo>
                  <a:pt x="0" y="50800"/>
                </a:lnTo>
                <a:arcTo wR="50800" hR="50800" stAng="10800000" swAng="5400000"/>
                <a:close/>
              </a:path>
            </a:pathLst>
          </a:custGeom>
          <a:solidFill>
            <a:srgbClr val="314D41"/>
          </a:solidFill>
          <a:ln/>
        </p:spPr>
        <p:txBody>
          <a:bodyPr wrap="square" lIns="0" tIns="76200" rIns="0" bIns="5080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s.17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943100" y="3899545"/>
            <a:ext cx="4068191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Powers: personal welfare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12800" y="4475460"/>
            <a:ext cx="952500" cy="419100"/>
          </a:xfrm>
          <a:custGeom>
            <a:avLst/>
            <a:gdLst/>
            <a:ahLst/>
            <a:cxnLst/>
            <a:rect l="l" t="t" r="r" b="b"/>
            <a:pathLst>
              <a:path w="952500" h="419100">
                <a:moveTo>
                  <a:pt x="50800" y="0"/>
                </a:moveTo>
                <a:lnTo>
                  <a:pt x="901700" y="0"/>
                </a:lnTo>
                <a:arcTo wR="50800" hR="50800" stAng="16200000" swAng="5400000"/>
                <a:lnTo>
                  <a:pt x="952500" y="368300"/>
                </a:lnTo>
                <a:arcTo wR="50800" hR="50800" stAng="0" swAng="5400000"/>
                <a:lnTo>
                  <a:pt x="50800" y="419100"/>
                </a:lnTo>
                <a:arcTo wR="50800" hR="50800" stAng="5400000" swAng="5400000"/>
                <a:lnTo>
                  <a:pt x="0" y="50800"/>
                </a:lnTo>
                <a:arcTo wR="50800" hR="50800" stAng="10800000" swAng="5400000"/>
                <a:close/>
              </a:path>
            </a:pathLst>
          </a:custGeom>
          <a:solidFill>
            <a:srgbClr val="314D41"/>
          </a:solidFill>
          <a:ln/>
        </p:spPr>
        <p:txBody>
          <a:bodyPr wrap="square" lIns="0" tIns="76200" rIns="0" bIns="5080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s.19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943100" y="4445000"/>
            <a:ext cx="406819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Who can be appointed, and the procedural mechanics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299200" y="1905000"/>
            <a:ext cx="5080000" cy="3372941"/>
          </a:xfrm>
          <a:prstGeom prst="roundRect">
            <a:avLst>
              <a:gd name="adj" fmla="val 3012"/>
            </a:avLst>
          </a:prstGeom>
          <a:solidFill>
            <a:srgbClr val="314D4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6553200" y="2159000"/>
            <a:ext cx="4709160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s.20 – what a deputy cannot do</a:t>
            </a:r>
            <a:endParaRPr lang="en-US" sz="2200" dirty="0"/>
          </a:p>
        </p:txBody>
      </p:sp>
      <p:pic>
        <p:nvPicPr>
          <p:cNvPr id="15" name="Image 0" descr="Loc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553200" y="2772370"/>
            <a:ext cx="228600" cy="228600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6908800" y="2646660"/>
            <a:ext cx="43428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Decide where they know or reasonably believe P has capacity </a:t>
            </a:r>
            <a:r>
              <a:rPr lang="en-US" sz="1400" dirty="0">
                <a:solidFill>
                  <a:srgbClr val="D9C08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(s.20(1))</a:t>
            </a:r>
            <a:endParaRPr lang="en-US" sz="1400" dirty="0"/>
          </a:p>
        </p:txBody>
      </p:sp>
      <p:pic>
        <p:nvPicPr>
          <p:cNvPr id="17" name="Image 1" descr="Loc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553200" y="3404791"/>
            <a:ext cx="228600" cy="22860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6908800" y="3279080"/>
            <a:ext cx="43428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Prohibit a named person from having contact with P </a:t>
            </a:r>
            <a:r>
              <a:rPr lang="en-US" sz="1400" dirty="0">
                <a:solidFill>
                  <a:srgbClr val="D9C08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(s.20(2)(a))</a:t>
            </a:r>
            <a:endParaRPr lang="en-US" sz="1400" dirty="0"/>
          </a:p>
        </p:txBody>
      </p:sp>
      <p:pic>
        <p:nvPicPr>
          <p:cNvPr id="19" name="Image 2" descr="Loc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553200" y="4037211"/>
            <a:ext cx="228600" cy="22860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908800" y="3911501"/>
            <a:ext cx="43428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Direct a change in who is responsible for P’s health care </a:t>
            </a:r>
            <a:r>
              <a:rPr lang="en-US" sz="1400" dirty="0">
                <a:solidFill>
                  <a:srgbClr val="D9C08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(s.20(2)(b))</a:t>
            </a:r>
            <a:endParaRPr lang="en-US" sz="1400" dirty="0"/>
          </a:p>
        </p:txBody>
      </p:sp>
      <p:pic>
        <p:nvPicPr>
          <p:cNvPr id="21" name="Image 3" descr="Loc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553200" y="4669631"/>
            <a:ext cx="228600" cy="22860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908800" y="4543921"/>
            <a:ext cx="43428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Refuse consent to life-sustaining treatment </a:t>
            </a:r>
            <a:r>
              <a:rPr lang="en-US" sz="1400" dirty="0">
                <a:solidFill>
                  <a:srgbClr val="D9C08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(s.20(5))</a:t>
            </a:r>
            <a:endParaRPr lang="en-US" sz="14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THE CASE LAW · 2010–2021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From caution to “no presumption”</a:t>
            </a:r>
            <a:endParaRPr lang="en-US" sz="3200" dirty="0"/>
          </a:p>
        </p:txBody>
      </p:sp>
      <p:pic>
        <p:nvPicPr>
          <p:cNvPr id="4" name="Image 0" descr="connecto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9300" y="2476500"/>
            <a:ext cx="10693400" cy="127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87400" y="2032000"/>
            <a:ext cx="1701800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314D41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2010</a:t>
            </a:r>
            <a:endParaRPr lang="en-US" sz="1800" dirty="0"/>
          </a:p>
        </p:txBody>
      </p:sp>
      <p:pic>
        <p:nvPicPr>
          <p:cNvPr id="6" name="Image 1" descr="ellips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549400" y="2451100"/>
            <a:ext cx="177800" cy="17780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819150" y="2863850"/>
            <a:ext cx="1638300" cy="1440111"/>
          </a:xfrm>
          <a:prstGeom prst="roundRect">
            <a:avLst>
              <a:gd name="adj" fmla="val 4850"/>
            </a:avLst>
          </a:prstGeom>
          <a:solidFill>
            <a:srgbClr val="FBF9F4"/>
          </a:solidFill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4"/>
          <p:cNvSpPr/>
          <p:nvPr/>
        </p:nvSpPr>
        <p:spPr>
          <a:xfrm>
            <a:off x="977900" y="3022600"/>
            <a:ext cx="1371600" cy="2488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60"/>
              </a:lnSpc>
              <a:buNone/>
            </a:pPr>
            <a:r>
              <a:rPr lang="en-US" sz="16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Re P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977900" y="3322290"/>
            <a:ext cx="1371600" cy="84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Hedley J sets key principles on appointing deputies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2571750" y="2032000"/>
            <a:ext cx="1701800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314D41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2010</a:t>
            </a:r>
            <a:endParaRPr lang="en-US" sz="1800" dirty="0"/>
          </a:p>
        </p:txBody>
      </p:sp>
      <p:pic>
        <p:nvPicPr>
          <p:cNvPr id="11" name="Image 2" descr="ellips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33750" y="2451100"/>
            <a:ext cx="177800" cy="17780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2603500" y="2863850"/>
            <a:ext cx="1638300" cy="1645841"/>
          </a:xfrm>
          <a:prstGeom prst="roundRect">
            <a:avLst>
              <a:gd name="adj" fmla="val 4264"/>
            </a:avLst>
          </a:prstGeom>
          <a:solidFill>
            <a:srgbClr val="FBF9F4"/>
          </a:solidFill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8"/>
          <p:cNvSpPr/>
          <p:nvPr/>
        </p:nvSpPr>
        <p:spPr>
          <a:xfrm>
            <a:off x="2762250" y="3022600"/>
            <a:ext cx="1371600" cy="2488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60"/>
              </a:lnSpc>
              <a:buNone/>
            </a:pPr>
            <a:r>
              <a:rPr lang="en-US" sz="16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G v E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2762250" y="3322290"/>
            <a:ext cx="1371600" cy="1054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Only in limited cases, e.g. risk of harm from family or long-running disputes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4356100" y="2032000"/>
            <a:ext cx="1701800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314D41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2011</a:t>
            </a:r>
            <a:endParaRPr lang="en-US" sz="1800" dirty="0"/>
          </a:p>
        </p:txBody>
      </p:sp>
      <p:pic>
        <p:nvPicPr>
          <p:cNvPr id="16" name="Image 3" descr="ellips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118100" y="2451100"/>
            <a:ext cx="177800" cy="177800"/>
          </a:xfrm>
          <a:prstGeom prst="rect">
            <a:avLst/>
          </a:prstGeom>
        </p:spPr>
      </p:pic>
      <p:sp>
        <p:nvSpPr>
          <p:cNvPr id="17" name="Shape 11"/>
          <p:cNvSpPr/>
          <p:nvPr/>
        </p:nvSpPr>
        <p:spPr>
          <a:xfrm>
            <a:off x="4387850" y="2863850"/>
            <a:ext cx="1638300" cy="1234380"/>
          </a:xfrm>
          <a:prstGeom prst="roundRect">
            <a:avLst>
              <a:gd name="adj" fmla="val 5659"/>
            </a:avLst>
          </a:prstGeom>
          <a:solidFill>
            <a:srgbClr val="FBF9F4"/>
          </a:solidFill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2"/>
          <p:cNvSpPr/>
          <p:nvPr/>
        </p:nvSpPr>
        <p:spPr>
          <a:xfrm>
            <a:off x="4546600" y="3022600"/>
            <a:ext cx="1371600" cy="2488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60"/>
              </a:lnSpc>
              <a:buNone/>
            </a:pPr>
            <a:r>
              <a:rPr lang="en-US" sz="16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SBC v PBA</a:t>
            </a:r>
            <a:endParaRPr lang="en-US" sz="1600" dirty="0"/>
          </a:p>
        </p:txBody>
      </p:sp>
      <p:sp>
        <p:nvSpPr>
          <p:cNvPr id="19" name="Text 13"/>
          <p:cNvSpPr/>
          <p:nvPr/>
        </p:nvSpPr>
        <p:spPr>
          <a:xfrm>
            <a:off x="4546600" y="3322290"/>
            <a:ext cx="1371600" cy="642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The test for any deputy is simply P’s best interests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140450" y="2032000"/>
            <a:ext cx="1701800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314D41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2014</a:t>
            </a:r>
            <a:endParaRPr lang="en-US" sz="1800" dirty="0"/>
          </a:p>
        </p:txBody>
      </p:sp>
      <p:pic>
        <p:nvPicPr>
          <p:cNvPr id="21" name="Image 4" descr="ellips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902450" y="2451100"/>
            <a:ext cx="177800" cy="177800"/>
          </a:xfrm>
          <a:prstGeom prst="rect">
            <a:avLst/>
          </a:prstGeom>
        </p:spPr>
      </p:pic>
      <p:sp>
        <p:nvSpPr>
          <p:cNvPr id="22" name="Shape 15"/>
          <p:cNvSpPr/>
          <p:nvPr/>
        </p:nvSpPr>
        <p:spPr>
          <a:xfrm>
            <a:off x="6172200" y="2863850"/>
            <a:ext cx="1638300" cy="2057301"/>
          </a:xfrm>
          <a:prstGeom prst="roundRect">
            <a:avLst>
              <a:gd name="adj" fmla="val 4264"/>
            </a:avLst>
          </a:prstGeom>
          <a:solidFill>
            <a:schemeClr val="bg1">
              <a:lumMod val="90000"/>
            </a:schemeClr>
          </a:solidFill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16"/>
          <p:cNvSpPr/>
          <p:nvPr/>
        </p:nvSpPr>
        <p:spPr>
          <a:xfrm>
            <a:off x="6330950" y="3022600"/>
            <a:ext cx="1371600" cy="2488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60"/>
              </a:lnSpc>
              <a:buNone/>
            </a:pPr>
            <a:r>
              <a:rPr lang="en-US" sz="16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TZ (No 2)</a:t>
            </a:r>
            <a:endParaRPr lang="en-US" sz="1600" dirty="0"/>
          </a:p>
        </p:txBody>
      </p:sp>
      <p:sp>
        <p:nvSpPr>
          <p:cNvPr id="24" name="Text 17"/>
          <p:cNvSpPr/>
          <p:nvPr/>
        </p:nvSpPr>
        <p:spPr>
          <a:xfrm>
            <a:off x="6330950" y="3322290"/>
            <a:ext cx="1371600" cy="14655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No power to bar contact with a named person; declined to appoint local authority as deputy, relying on Code 8.38</a:t>
            </a:r>
            <a:endParaRPr lang="en-US" sz="1200" dirty="0"/>
          </a:p>
        </p:txBody>
      </p:sp>
      <p:sp>
        <p:nvSpPr>
          <p:cNvPr id="25" name="Text 18"/>
          <p:cNvSpPr/>
          <p:nvPr/>
        </p:nvSpPr>
        <p:spPr>
          <a:xfrm>
            <a:off x="7924800" y="2032000"/>
            <a:ext cx="1701800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82652F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2019</a:t>
            </a:r>
            <a:endParaRPr lang="en-US" sz="1800" dirty="0"/>
          </a:p>
        </p:txBody>
      </p:sp>
      <p:pic>
        <p:nvPicPr>
          <p:cNvPr id="26" name="Image 5" descr="ellipse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686800" y="2451100"/>
            <a:ext cx="177800" cy="177800"/>
          </a:xfrm>
          <a:prstGeom prst="rect">
            <a:avLst/>
          </a:prstGeom>
        </p:spPr>
      </p:pic>
      <p:sp>
        <p:nvSpPr>
          <p:cNvPr id="27" name="Shape 19"/>
          <p:cNvSpPr/>
          <p:nvPr/>
        </p:nvSpPr>
        <p:spPr>
          <a:xfrm>
            <a:off x="7959725" y="2867025"/>
            <a:ext cx="1631950" cy="1652191"/>
          </a:xfrm>
          <a:prstGeom prst="roundRect">
            <a:avLst>
              <a:gd name="adj" fmla="val 4086"/>
            </a:avLst>
          </a:prstGeom>
          <a:solidFill>
            <a:srgbClr val="FBF9F4"/>
          </a:solidFill>
          <a:ln w="19050">
            <a:solidFill>
              <a:srgbClr val="B79A6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0"/>
          <p:cNvSpPr/>
          <p:nvPr/>
        </p:nvSpPr>
        <p:spPr>
          <a:xfrm>
            <a:off x="8121650" y="3028950"/>
            <a:ext cx="1358900" cy="2488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60"/>
              </a:lnSpc>
              <a:buNone/>
            </a:pPr>
            <a:r>
              <a:rPr lang="en-US" sz="16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Lawson</a:t>
            </a:r>
            <a:endParaRPr lang="en-US" sz="1600" dirty="0"/>
          </a:p>
        </p:txBody>
      </p:sp>
      <p:sp>
        <p:nvSpPr>
          <p:cNvPr id="29" name="Text 21"/>
          <p:cNvSpPr/>
          <p:nvPr/>
        </p:nvSpPr>
        <p:spPr>
          <a:xfrm>
            <a:off x="8121650" y="3328640"/>
            <a:ext cx="1358900" cy="1054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Code 8.38 wrong; no presumption against – but rarely needed, given ss.4–5</a:t>
            </a:r>
            <a:endParaRPr lang="en-US" sz="1200" dirty="0"/>
          </a:p>
        </p:txBody>
      </p:sp>
      <p:sp>
        <p:nvSpPr>
          <p:cNvPr id="30" name="Text 22"/>
          <p:cNvSpPr/>
          <p:nvPr/>
        </p:nvSpPr>
        <p:spPr>
          <a:xfrm>
            <a:off x="9709150" y="2032000"/>
            <a:ext cx="1701800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314D41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2021</a:t>
            </a:r>
            <a:endParaRPr lang="en-US" sz="1800" dirty="0"/>
          </a:p>
        </p:txBody>
      </p:sp>
      <p:pic>
        <p:nvPicPr>
          <p:cNvPr id="31" name="Image 6" descr="ellips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471150" y="2451100"/>
            <a:ext cx="177800" cy="177800"/>
          </a:xfrm>
          <a:prstGeom prst="rect">
            <a:avLst/>
          </a:prstGeom>
        </p:spPr>
      </p:pic>
      <p:sp>
        <p:nvSpPr>
          <p:cNvPr id="32" name="Shape 23"/>
          <p:cNvSpPr/>
          <p:nvPr/>
        </p:nvSpPr>
        <p:spPr>
          <a:xfrm>
            <a:off x="9740900" y="2863850"/>
            <a:ext cx="1638300" cy="1645841"/>
          </a:xfrm>
          <a:prstGeom prst="roundRect">
            <a:avLst>
              <a:gd name="adj" fmla="val 4264"/>
            </a:avLst>
          </a:prstGeom>
          <a:solidFill>
            <a:srgbClr val="FBF9F4"/>
          </a:solidFill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24"/>
          <p:cNvSpPr/>
          <p:nvPr/>
        </p:nvSpPr>
        <p:spPr>
          <a:xfrm>
            <a:off x="9899650" y="3022600"/>
            <a:ext cx="1371600" cy="2488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60"/>
              </a:lnSpc>
              <a:buNone/>
            </a:pPr>
            <a:r>
              <a:rPr lang="en-US" sz="16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Re CB</a:t>
            </a:r>
            <a:endParaRPr lang="en-US" sz="1600" dirty="0"/>
          </a:p>
        </p:txBody>
      </p:sp>
      <p:sp>
        <p:nvSpPr>
          <p:cNvPr id="34" name="Text 25"/>
          <p:cNvSpPr/>
          <p:nvPr/>
        </p:nvSpPr>
        <p:spPr>
          <a:xfrm>
            <a:off x="9899650" y="3322290"/>
            <a:ext cx="1371600" cy="1054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Not where the real aim is to be listened to by professionals – declined</a:t>
            </a:r>
            <a:endParaRPr lang="en-US" sz="12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5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5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2" presetClass="entr" presetSubtype="0" fill="hold" grpId="0" nodeType="withEffect">
                                  <p:stCondLst>
                                    <p:cond delay="282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5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2" presetClass="entr" presetSubtype="0" fill="hold" grpId="0" nodeType="withEffect">
                                  <p:stCondLst>
                                    <p:cond delay="282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2" presetClass="entr" presetSubtype="0" fill="hold" grpId="0" nodeType="withEffect">
                                  <p:stCondLst>
                                    <p:cond delay="282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2" presetClass="entr" presetSubtype="0" fill="hold" grpId="0" nodeType="withEffect">
                                  <p:stCondLst>
                                    <p:cond delay="282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5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42" presetClass="entr" presetSubtype="0" fill="hold" grpId="0" nodeType="withEffect">
                                  <p:stCondLst>
                                    <p:cond delay="282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5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THE CASE LAW · 2024–2026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A split, then the Court of Appeal</a:t>
            </a:r>
            <a:endParaRPr lang="en-US" sz="3200" dirty="0"/>
          </a:p>
        </p:txBody>
      </p:sp>
      <p:pic>
        <p:nvPicPr>
          <p:cNvPr id="4" name="Image 0" descr="connecto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9300" y="2476500"/>
            <a:ext cx="10693400" cy="127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75462" y="2032000"/>
            <a:ext cx="2563876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314D41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2024</a:t>
            </a:r>
            <a:endParaRPr lang="en-US" sz="1800" dirty="0"/>
          </a:p>
        </p:txBody>
      </p:sp>
      <p:pic>
        <p:nvPicPr>
          <p:cNvPr id="6" name="Image 1" descr="ellips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968500" y="2451100"/>
            <a:ext cx="177800" cy="17780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819150" y="2863850"/>
            <a:ext cx="2476500" cy="1573361"/>
          </a:xfrm>
          <a:prstGeom prst="roundRect">
            <a:avLst>
              <a:gd name="adj" fmla="val 4440"/>
            </a:avLst>
          </a:prstGeom>
          <a:solidFill>
            <a:schemeClr val="bg1">
              <a:lumMod val="90000"/>
            </a:schemeClr>
          </a:solidFill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4"/>
          <p:cNvSpPr/>
          <p:nvPr/>
        </p:nvSpPr>
        <p:spPr>
          <a:xfrm>
            <a:off x="1003300" y="3048000"/>
            <a:ext cx="2171446" cy="26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70"/>
              </a:lnSpc>
              <a:buNone/>
            </a:pPr>
            <a:r>
              <a:rPr lang="en-US" sz="17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AB v CD</a:t>
            </a:r>
            <a:endParaRPr lang="en-US" sz="1700" dirty="0"/>
          </a:p>
        </p:txBody>
      </p:sp>
      <p:sp>
        <p:nvSpPr>
          <p:cNvPr id="9" name="Text 5"/>
          <p:cNvSpPr/>
          <p:nvPr/>
        </p:nvSpPr>
        <p:spPr>
          <a:xfrm>
            <a:off x="1003300" y="3361680"/>
            <a:ext cx="2171446" cy="9167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HHJ Baddeley: a rare case where a professional welfare deputy is in P’s best interests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3467862" y="2032000"/>
            <a:ext cx="2563876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314D41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2025</a:t>
            </a:r>
            <a:endParaRPr lang="en-US" sz="1800" dirty="0"/>
          </a:p>
        </p:txBody>
      </p:sp>
      <p:pic>
        <p:nvPicPr>
          <p:cNvPr id="11" name="Image 2" descr="ellips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60900" y="2451100"/>
            <a:ext cx="177800" cy="17780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3511550" y="2863850"/>
            <a:ext cx="2476500" cy="1796207"/>
          </a:xfrm>
          <a:prstGeom prst="roundRect">
            <a:avLst>
              <a:gd name="adj" fmla="val 3889"/>
            </a:avLst>
          </a:prstGeom>
          <a:solidFill>
            <a:srgbClr val="FBF9F4"/>
          </a:solidFill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8"/>
          <p:cNvSpPr/>
          <p:nvPr/>
        </p:nvSpPr>
        <p:spPr>
          <a:xfrm>
            <a:off x="3695700" y="3048000"/>
            <a:ext cx="2171446" cy="26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70"/>
              </a:lnSpc>
              <a:buNone/>
            </a:pPr>
            <a:r>
              <a:rPr lang="en-US" sz="17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Re XY (T2)</a:t>
            </a:r>
            <a:endParaRPr lang="en-US" sz="1700" dirty="0"/>
          </a:p>
        </p:txBody>
      </p:sp>
      <p:sp>
        <p:nvSpPr>
          <p:cNvPr id="14" name="Text 9"/>
          <p:cNvSpPr/>
          <p:nvPr/>
        </p:nvSpPr>
        <p:spPr>
          <a:xfrm>
            <a:off x="3695700" y="3361680"/>
            <a:ext cx="2171446" cy="1139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Powers read restrictively: internet and social media need express authority. A deputy is “a decision-making authority”.</a:t>
            </a:r>
            <a:endParaRPr lang="en-US" sz="1300" dirty="0"/>
          </a:p>
        </p:txBody>
      </p:sp>
      <p:sp>
        <p:nvSpPr>
          <p:cNvPr id="15" name="Text 10"/>
          <p:cNvSpPr/>
          <p:nvPr/>
        </p:nvSpPr>
        <p:spPr>
          <a:xfrm>
            <a:off x="6160262" y="2032000"/>
            <a:ext cx="2563876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314D41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2026</a:t>
            </a:r>
            <a:endParaRPr lang="en-US" sz="1800" dirty="0"/>
          </a:p>
        </p:txBody>
      </p:sp>
      <p:pic>
        <p:nvPicPr>
          <p:cNvPr id="16" name="Image 3" descr="ellips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353300" y="2451100"/>
            <a:ext cx="177800" cy="177800"/>
          </a:xfrm>
          <a:prstGeom prst="rect">
            <a:avLst/>
          </a:prstGeom>
        </p:spPr>
      </p:pic>
      <p:sp>
        <p:nvSpPr>
          <p:cNvPr id="17" name="Shape 11"/>
          <p:cNvSpPr/>
          <p:nvPr/>
        </p:nvSpPr>
        <p:spPr>
          <a:xfrm>
            <a:off x="6203950" y="2863850"/>
            <a:ext cx="2476500" cy="1796207"/>
          </a:xfrm>
          <a:prstGeom prst="roundRect">
            <a:avLst>
              <a:gd name="adj" fmla="val 3889"/>
            </a:avLst>
          </a:prstGeom>
          <a:solidFill>
            <a:srgbClr val="FBF9F4"/>
          </a:solidFill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2"/>
          <p:cNvSpPr/>
          <p:nvPr/>
        </p:nvSpPr>
        <p:spPr>
          <a:xfrm>
            <a:off x="6388100" y="3048000"/>
            <a:ext cx="2171446" cy="26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70"/>
              </a:lnSpc>
              <a:buNone/>
            </a:pPr>
            <a:r>
              <a:rPr lang="en-US" sz="17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Parr (T3)</a:t>
            </a:r>
            <a:endParaRPr lang="en-US" sz="1700" dirty="0"/>
          </a:p>
        </p:txBody>
      </p:sp>
      <p:sp>
        <p:nvSpPr>
          <p:cNvPr id="19" name="Text 13"/>
          <p:cNvSpPr/>
          <p:nvPr/>
        </p:nvSpPr>
        <p:spPr>
          <a:xfrm>
            <a:off x="6388100" y="3361680"/>
            <a:ext cx="2171446" cy="1139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Poole J, more pragmatic: mother appointed, given a “stream” of decisions and a likely change of home and carers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8852662" y="2032000"/>
            <a:ext cx="2563876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82652F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2026</a:t>
            </a:r>
            <a:endParaRPr lang="en-US" sz="1800" dirty="0"/>
          </a:p>
        </p:txBody>
      </p:sp>
      <p:pic>
        <p:nvPicPr>
          <p:cNvPr id="21" name="Image 4" descr="ellipse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033000" y="2425700"/>
            <a:ext cx="228600" cy="228600"/>
          </a:xfrm>
          <a:prstGeom prst="rect">
            <a:avLst/>
          </a:prstGeom>
        </p:spPr>
      </p:pic>
      <p:sp>
        <p:nvSpPr>
          <p:cNvPr id="22" name="Shape 15"/>
          <p:cNvSpPr/>
          <p:nvPr/>
        </p:nvSpPr>
        <p:spPr>
          <a:xfrm>
            <a:off x="8890000" y="2857500"/>
            <a:ext cx="2489200" cy="1627336"/>
          </a:xfrm>
          <a:prstGeom prst="roundRect">
            <a:avLst>
              <a:gd name="adj" fmla="val 4682"/>
            </a:avLst>
          </a:prstGeom>
          <a:solidFill>
            <a:srgbClr val="314D4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3" name="Text 16"/>
          <p:cNvSpPr/>
          <p:nvPr/>
        </p:nvSpPr>
        <p:spPr>
          <a:xfrm>
            <a:off x="9067800" y="3035300"/>
            <a:ext cx="219760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D9C08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COURT OF APPEAL</a:t>
            </a:r>
            <a:endParaRPr lang="en-US" sz="1200" dirty="0"/>
          </a:p>
        </p:txBody>
      </p:sp>
      <p:sp>
        <p:nvSpPr>
          <p:cNvPr id="24" name="Text 17"/>
          <p:cNvSpPr/>
          <p:nvPr/>
        </p:nvSpPr>
        <p:spPr>
          <a:xfrm>
            <a:off x="9067800" y="3324820"/>
            <a:ext cx="2197608" cy="26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70"/>
              </a:lnSpc>
              <a:buNone/>
            </a:pPr>
            <a:r>
              <a:rPr lang="en-US" sz="1700" b="1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Re HB</a:t>
            </a:r>
            <a:endParaRPr lang="en-US" sz="1700" dirty="0"/>
          </a:p>
        </p:txBody>
      </p:sp>
      <p:sp>
        <p:nvSpPr>
          <p:cNvPr id="25" name="Text 18"/>
          <p:cNvSpPr/>
          <p:nvPr/>
        </p:nvSpPr>
        <p:spPr>
          <a:xfrm>
            <a:off x="9067800" y="3638500"/>
            <a:ext cx="2197608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DCE6D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First appellate guidance on welfare deputies; moves away from Lawson</a:t>
            </a:r>
            <a:endParaRPr lang="en-US" sz="13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E1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 HB [2026] EWCA CIV 960 · [63]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When a welfare deputy may well be appropriate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905000"/>
            <a:ext cx="3403600" cy="716260"/>
          </a:xfrm>
          <a:prstGeom prst="roundRect">
            <a:avLst>
              <a:gd name="adj" fmla="val 10639"/>
            </a:avLst>
          </a:prstGeom>
          <a:solidFill>
            <a:srgbClr val="F4F1E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965200" y="2057400"/>
            <a:ext cx="457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82652F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i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473200" y="2057400"/>
            <a:ext cx="2668524" cy="436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 special relationship between the applicant and P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394200" y="1905000"/>
            <a:ext cx="3403600" cy="716260"/>
          </a:xfrm>
          <a:prstGeom prst="roundRect">
            <a:avLst>
              <a:gd name="adj" fmla="val 10639"/>
            </a:avLst>
          </a:prstGeom>
          <a:solidFill>
            <a:srgbClr val="F4F1E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4546600" y="2057400"/>
            <a:ext cx="457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82652F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ii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5054600" y="2057400"/>
            <a:ext cx="2668524" cy="436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 deputy would enhance P’s wishes, feelings, beliefs and values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975600" y="1905000"/>
            <a:ext cx="3403600" cy="716260"/>
          </a:xfrm>
          <a:prstGeom prst="roundRect">
            <a:avLst>
              <a:gd name="adj" fmla="val 10639"/>
            </a:avLst>
          </a:prstGeom>
          <a:solidFill>
            <a:srgbClr val="F4F1E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128000" y="2057400"/>
            <a:ext cx="457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82652F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iii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36000" y="2057400"/>
            <a:ext cx="2668524" cy="436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 series or “stream” (Parr) of decisions is reasonably anticipated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12800" y="2984500"/>
            <a:ext cx="3403600" cy="716260"/>
          </a:xfrm>
          <a:prstGeom prst="roundRect">
            <a:avLst>
              <a:gd name="adj" fmla="val 10639"/>
            </a:avLst>
          </a:prstGeom>
          <a:solidFill>
            <a:srgbClr val="F4F1E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965200" y="3136900"/>
            <a:ext cx="457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82652F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iv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473200" y="3136900"/>
            <a:ext cx="2668524" cy="436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 is moving from childhood to adult services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394200" y="2984500"/>
            <a:ext cx="3403600" cy="921990"/>
          </a:xfrm>
          <a:prstGeom prst="roundRect">
            <a:avLst>
              <a:gd name="adj" fmla="val 8265"/>
            </a:avLst>
          </a:prstGeom>
          <a:solidFill>
            <a:srgbClr val="314D4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4546600" y="3136900"/>
            <a:ext cx="457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D9C08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v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5054600" y="3136900"/>
            <a:ext cx="2668524" cy="642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Public bodies have failed, or threaten to fail, to apply the MCA – especially in consulting families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7975600" y="2984500"/>
            <a:ext cx="3403600" cy="716260"/>
          </a:xfrm>
          <a:prstGeom prst="roundRect">
            <a:avLst>
              <a:gd name="adj" fmla="val 10639"/>
            </a:avLst>
          </a:prstGeom>
          <a:solidFill>
            <a:srgbClr val="314D4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8128000" y="3136900"/>
            <a:ext cx="457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D9C08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vi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8636000" y="3136900"/>
            <a:ext cx="2668524" cy="436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Decision-making needs to be “prompt and agile”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812800" y="4137025"/>
            <a:ext cx="3403600" cy="0"/>
          </a:xfrm>
          <a:prstGeom prst="line">
            <a:avLst/>
          </a:prstGeom>
          <a:noFill/>
          <a:ln w="19050">
            <a:solidFill>
              <a:srgbClr val="9E3B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812800" y="4248150"/>
            <a:ext cx="350570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9E3B2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Limits para 61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12800" y="4512270"/>
            <a:ext cx="3505708" cy="642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Not “a mechanism to overcome professional hesitation”. A deputy “cannot compel the creation of options”.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394200" y="4137025"/>
            <a:ext cx="3403600" cy="0"/>
          </a:xfrm>
          <a:prstGeom prst="line">
            <a:avLst/>
          </a:prstGeom>
          <a:noFill/>
          <a:ln w="19050">
            <a:solidFill>
              <a:srgbClr val="314D4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4394200" y="4248150"/>
            <a:ext cx="350570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314D41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Lawson left behind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394200" y="4512270"/>
            <a:ext cx="3505708" cy="436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Code 8.38 “plain wrong” para 34. Autonomy “an uncertain and inapposite tool” para 69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7975600" y="4137025"/>
            <a:ext cx="3403600" cy="0"/>
          </a:xfrm>
          <a:prstGeom prst="line">
            <a:avLst/>
          </a:prstGeom>
          <a:noFill/>
          <a:ln w="19050">
            <a:solidFill>
              <a:srgbClr val="B79A6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7"/>
          <p:cNvSpPr/>
          <p:nvPr/>
        </p:nvSpPr>
        <p:spPr>
          <a:xfrm>
            <a:off x="7975600" y="4248150"/>
            <a:ext cx="350570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The gap for us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7975600" y="4512270"/>
            <a:ext cx="3505708" cy="642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Professional deputies are not discussed: family members are about 95% of welfare deputies para 8.</a:t>
            </a:r>
            <a:endParaRPr lang="en-US" sz="12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282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282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282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282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282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282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282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5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282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282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5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GUIDANCE AND PUBLISHED WORKS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Five OPG sources – and little else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9150" y="1911350"/>
            <a:ext cx="2442524" cy="2683470"/>
          </a:xfrm>
          <a:prstGeom prst="roundRect">
            <a:avLst>
              <a:gd name="adj" fmla="val 4441"/>
            </a:avLst>
          </a:prstGeom>
          <a:solidFill>
            <a:srgbClr val="FBF9F4"/>
          </a:solidFill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Boo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54100" y="2146300"/>
            <a:ext cx="355600" cy="3556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54100" y="2628900"/>
            <a:ext cx="3008630" cy="288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Two online guides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054100" y="3018779"/>
            <a:ext cx="1849356" cy="92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Largely descriptive: the role, applying, costs and the annual report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961537" y="4296879"/>
            <a:ext cx="159312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OPG 2024; OPG undated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3404061" y="1911350"/>
            <a:ext cx="2442524" cy="2683470"/>
          </a:xfrm>
          <a:prstGeom prst="roundRect">
            <a:avLst>
              <a:gd name="adj" fmla="val 3653"/>
            </a:avLst>
          </a:prstGeom>
          <a:solidFill>
            <a:srgbClr val="FBF9F4"/>
          </a:solidFill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0" name="Image 1" descr="CheckCircl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486477" y="2092325"/>
            <a:ext cx="355600" cy="3556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3496624" y="2597115"/>
            <a:ext cx="3008630" cy="288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Deputy Standards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3496624" y="3027054"/>
            <a:ext cx="2084044" cy="11976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Follow the MCA; meet P at least annually; act within your authority; keep records; audit; accept OPG supervision; report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4635500" y="4285835"/>
            <a:ext cx="300863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OPG 2023a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5988972" y="1905000"/>
            <a:ext cx="2886597" cy="2702520"/>
          </a:xfrm>
          <a:prstGeom prst="roundRect">
            <a:avLst>
              <a:gd name="adj" fmla="val 4299"/>
            </a:avLst>
          </a:prstGeom>
          <a:solidFill>
            <a:srgbClr val="314D41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5" name="Image 2" descr="Verified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096000" y="2098494"/>
            <a:ext cx="355600" cy="3556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173376" y="2597115"/>
            <a:ext cx="3034792" cy="288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Professional deputies</a:t>
            </a:r>
            <a:endParaRPr lang="en-US" sz="1800" dirty="0"/>
          </a:p>
        </p:txBody>
      </p:sp>
      <p:sp>
        <p:nvSpPr>
          <p:cNvPr id="17" name="Text 12"/>
          <p:cNvSpPr/>
          <p:nvPr/>
        </p:nvSpPr>
        <p:spPr>
          <a:xfrm>
            <a:off x="6126734" y="3023420"/>
            <a:ext cx="2602487" cy="10417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DCE6D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The standards, plus: professional regulation; oversight of delegated work; confidentiality; adequate cover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8018573" y="4285835"/>
            <a:ext cx="30347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D9C08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OPG 2023b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1054100" y="5497215"/>
            <a:ext cx="10566400" cy="584200"/>
          </a:xfrm>
          <a:prstGeom prst="roundRect">
            <a:avLst>
              <a:gd name="adj" fmla="val 13043"/>
            </a:avLst>
          </a:prstGeom>
          <a:solidFill>
            <a:srgbClr val="E7E1D4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0" name="Image 3" descr="Search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31900" y="5605437"/>
            <a:ext cx="279400" cy="27940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693557" y="5667327"/>
            <a:ext cx="9889236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22362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Published works:</a:t>
            </a:r>
            <a:r>
              <a:rPr lang="en-US" sz="1400" dirty="0">
                <a:solidFill>
                  <a:srgbClr val="22362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nothing peer-reviewed specific to welfare deputies. Most is grey literature and case commentary.</a:t>
            </a:r>
            <a:endParaRPr lang="en-US" sz="1400" dirty="0"/>
          </a:p>
        </p:txBody>
      </p:sp>
      <p:sp>
        <p:nvSpPr>
          <p:cNvPr id="22" name="Shape 10">
            <a:extLst>
              <a:ext uri="{FF2B5EF4-FFF2-40B4-BE49-F238E27FC236}">
                <a16:creationId xmlns:a16="http://schemas.microsoft.com/office/drawing/2014/main" id="{6A8AA249-70C7-EFDC-DFFC-2C3D5C3793BE}"/>
              </a:ext>
            </a:extLst>
          </p:cNvPr>
          <p:cNvSpPr/>
          <p:nvPr/>
        </p:nvSpPr>
        <p:spPr>
          <a:xfrm>
            <a:off x="9073341" y="1912742"/>
            <a:ext cx="2886597" cy="2702520"/>
          </a:xfrm>
          <a:prstGeom prst="roundRect">
            <a:avLst>
              <a:gd name="adj" fmla="val 4299"/>
            </a:avLst>
          </a:prstGeom>
          <a:solidFill>
            <a:schemeClr val="tx1">
              <a:lumMod val="75000"/>
              <a:lumOff val="25000"/>
            </a:scheme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3" name="Image 2" descr="Verified">
            <a:extLst>
              <a:ext uri="{FF2B5EF4-FFF2-40B4-BE49-F238E27FC236}">
                <a16:creationId xmlns:a16="http://schemas.microsoft.com/office/drawing/2014/main" id="{5939A340-0B2B-7ADD-64FC-A401F21E11C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180369" y="2106236"/>
            <a:ext cx="355600" cy="355600"/>
          </a:xfrm>
          <a:prstGeom prst="rect">
            <a:avLst/>
          </a:prstGeom>
        </p:spPr>
      </p:pic>
      <p:sp>
        <p:nvSpPr>
          <p:cNvPr id="24" name="Text 11">
            <a:extLst>
              <a:ext uri="{FF2B5EF4-FFF2-40B4-BE49-F238E27FC236}">
                <a16:creationId xmlns:a16="http://schemas.microsoft.com/office/drawing/2014/main" id="{B30EDD29-16BE-6AEE-921E-7F586DB48861}"/>
              </a:ext>
            </a:extLst>
          </p:cNvPr>
          <p:cNvSpPr/>
          <p:nvPr/>
        </p:nvSpPr>
        <p:spPr>
          <a:xfrm>
            <a:off x="9257745" y="2604857"/>
            <a:ext cx="3034792" cy="288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Personal Welfare</a:t>
            </a:r>
            <a:endParaRPr lang="en-US" sz="1800" dirty="0"/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B659A0D9-605C-B1C5-FE0B-3C378B692A2D}"/>
              </a:ext>
            </a:extLst>
          </p:cNvPr>
          <p:cNvSpPr/>
          <p:nvPr/>
        </p:nvSpPr>
        <p:spPr>
          <a:xfrm>
            <a:off x="9211103" y="3031162"/>
            <a:ext cx="2602487" cy="10417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ts val="1820"/>
              </a:lnSpc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GB" sz="1300" dirty="0">
                <a:solidFill>
                  <a:srgbClr val="DCE6D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aimed at lay deputies; covers stages of deputyship; role as a deputy; common decisions; changing and ending deputyship</a:t>
            </a:r>
            <a:endParaRPr lang="en-US" sz="1300" dirty="0">
              <a:solidFill>
                <a:srgbClr val="DCE6DF"/>
              </a:solidFill>
              <a:latin typeface="Public Sans" pitchFamily="34" charset="0"/>
              <a:ea typeface="Public Sans" pitchFamily="34" charset="-122"/>
              <a:cs typeface="Public Sans" pitchFamily="34" charset="-120"/>
            </a:endParaRPr>
          </a:p>
        </p:txBody>
      </p:sp>
      <p:sp>
        <p:nvSpPr>
          <p:cNvPr id="26" name="Text 13">
            <a:extLst>
              <a:ext uri="{FF2B5EF4-FFF2-40B4-BE49-F238E27FC236}">
                <a16:creationId xmlns:a16="http://schemas.microsoft.com/office/drawing/2014/main" id="{FC79C107-5AA0-8528-1E10-228D5CCBB810}"/>
              </a:ext>
            </a:extLst>
          </p:cNvPr>
          <p:cNvSpPr/>
          <p:nvPr/>
        </p:nvSpPr>
        <p:spPr>
          <a:xfrm>
            <a:off x="11128313" y="4293577"/>
            <a:ext cx="30347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D9C08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OPG 2026</a:t>
            </a:r>
            <a:endParaRPr lang="en-US" sz="12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APPOINTMENTS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In short, it may be appropriate where…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905000"/>
            <a:ext cx="10566400" cy="869950"/>
          </a:xfrm>
          <a:prstGeom prst="roundRect">
            <a:avLst>
              <a:gd name="adj" fmla="val 5839"/>
            </a:avLst>
          </a:prstGeom>
          <a:solidFill>
            <a:srgbClr val="FBF9F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12800" y="1905000"/>
            <a:ext cx="10566400" cy="869950"/>
          </a:xfrm>
          <a:custGeom>
            <a:avLst/>
            <a:gdLst/>
            <a:ahLst/>
            <a:cxnLst/>
            <a:rect l="l" t="t" r="r" b="b"/>
            <a:pathLst>
              <a:path w="10566400" h="869950">
                <a:moveTo>
                  <a:pt x="50800" y="869950"/>
                </a:moveTo>
                <a:lnTo>
                  <a:pt x="50800" y="869950"/>
                </a:lnTo>
                <a:arcTo wR="50800" hR="50800" stAng="5400000" swAng="5400000"/>
                <a:lnTo>
                  <a:pt x="0" y="50800"/>
                </a:lnTo>
                <a:arcTo wR="50800" hR="50800" stAng="10800000" swAng="5400000"/>
                <a:lnTo>
                  <a:pt x="50800" y="0"/>
                </a:lnTo>
                <a:lnTo>
                  <a:pt x="50800" y="869950"/>
                </a:lnTo>
                <a:close/>
              </a:path>
            </a:pathLst>
          </a:custGeom>
          <a:solidFill>
            <a:srgbClr val="314D41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Chec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17600" y="2187575"/>
            <a:ext cx="304800" cy="304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25600" y="2082800"/>
            <a:ext cx="9784588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 has ongoing welfare decisions needing a formal decision-making arrangement – and prompt, agile decision-making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812800" y="2857500"/>
            <a:ext cx="10566400" cy="660400"/>
          </a:xfrm>
          <a:prstGeom prst="roundRect">
            <a:avLst>
              <a:gd name="adj" fmla="val 7692"/>
            </a:avLst>
          </a:prstGeom>
          <a:solidFill>
            <a:srgbClr val="FBF9F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Shape 6"/>
          <p:cNvSpPr/>
          <p:nvPr/>
        </p:nvSpPr>
        <p:spPr>
          <a:xfrm>
            <a:off x="812800" y="2857500"/>
            <a:ext cx="10566400" cy="660400"/>
          </a:xfrm>
          <a:custGeom>
            <a:avLst/>
            <a:gdLst/>
            <a:ahLst/>
            <a:cxnLst/>
            <a:rect l="l" t="t" r="r" b="b"/>
            <a:pathLst>
              <a:path w="10566400" h="660400">
                <a:moveTo>
                  <a:pt x="50800" y="660400"/>
                </a:moveTo>
                <a:lnTo>
                  <a:pt x="50800" y="660400"/>
                </a:lnTo>
                <a:arcTo wR="50800" hR="50800" stAng="5400000" swAng="5400000"/>
                <a:lnTo>
                  <a:pt x="0" y="50800"/>
                </a:lnTo>
                <a:arcTo wR="50800" hR="50800" stAng="10800000" swAng="5400000"/>
                <a:lnTo>
                  <a:pt x="50800" y="0"/>
                </a:lnTo>
                <a:lnTo>
                  <a:pt x="50800" y="660400"/>
                </a:lnTo>
                <a:close/>
              </a:path>
            </a:pathLst>
          </a:custGeom>
          <a:solidFill>
            <a:srgbClr val="314D41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0" name="Image 1" descr="Chec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17600" y="3035300"/>
            <a:ext cx="304800" cy="3048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625600" y="3059113"/>
            <a:ext cx="9784588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The court considers a deputy appropriate, and suitable people are identified</a:t>
            </a:r>
            <a:endParaRPr lang="en-US" sz="1500" dirty="0"/>
          </a:p>
        </p:txBody>
      </p:sp>
      <p:sp>
        <p:nvSpPr>
          <p:cNvPr id="12" name="Shape 8"/>
          <p:cNvSpPr/>
          <p:nvPr/>
        </p:nvSpPr>
        <p:spPr>
          <a:xfrm>
            <a:off x="812800" y="3810000"/>
            <a:ext cx="10566400" cy="660400"/>
          </a:xfrm>
          <a:prstGeom prst="roundRect">
            <a:avLst>
              <a:gd name="adj" fmla="val 7692"/>
            </a:avLst>
          </a:prstGeom>
          <a:solidFill>
            <a:srgbClr val="FBF9F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Shape 9"/>
          <p:cNvSpPr/>
          <p:nvPr/>
        </p:nvSpPr>
        <p:spPr>
          <a:xfrm>
            <a:off x="828294" y="3773081"/>
            <a:ext cx="10566400" cy="660400"/>
          </a:xfrm>
          <a:custGeom>
            <a:avLst/>
            <a:gdLst/>
            <a:ahLst/>
            <a:cxnLst/>
            <a:rect l="l" t="t" r="r" b="b"/>
            <a:pathLst>
              <a:path w="10566400" h="660400">
                <a:moveTo>
                  <a:pt x="50800" y="660400"/>
                </a:moveTo>
                <a:lnTo>
                  <a:pt x="50800" y="660400"/>
                </a:lnTo>
                <a:arcTo wR="50800" hR="50800" stAng="5400000" swAng="5400000"/>
                <a:lnTo>
                  <a:pt x="0" y="50800"/>
                </a:lnTo>
                <a:arcTo wR="50800" hR="50800" stAng="10800000" swAng="5400000"/>
                <a:lnTo>
                  <a:pt x="50800" y="0"/>
                </a:lnTo>
                <a:lnTo>
                  <a:pt x="50800" y="660400"/>
                </a:lnTo>
                <a:close/>
              </a:path>
            </a:pathLst>
          </a:custGeom>
          <a:solidFill>
            <a:srgbClr val="314D41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" name="Image 2" descr="Chec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17600" y="3987800"/>
            <a:ext cx="304800" cy="3048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625600" y="4011613"/>
            <a:ext cx="9784588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The court prefers it to individual court decisions or another existing legal arrangement</a:t>
            </a:r>
            <a:endParaRPr lang="en-US" sz="1500" dirty="0"/>
          </a:p>
        </p:txBody>
      </p:sp>
      <p:sp>
        <p:nvSpPr>
          <p:cNvPr id="16" name="Shape 11"/>
          <p:cNvSpPr/>
          <p:nvPr/>
        </p:nvSpPr>
        <p:spPr>
          <a:xfrm>
            <a:off x="780288" y="5620931"/>
            <a:ext cx="10566400" cy="660400"/>
          </a:xfrm>
          <a:prstGeom prst="roundRect">
            <a:avLst>
              <a:gd name="adj" fmla="val 7692"/>
            </a:avLst>
          </a:prstGeom>
          <a:solidFill>
            <a:srgbClr val="314D41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7" name="Image 3" descr="Users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34288" y="5760432"/>
            <a:ext cx="304800" cy="3048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542288" y="5784245"/>
            <a:ext cx="983691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 professional</a:t>
            </a:r>
            <a:r>
              <a:rPr lang="en-US" sz="15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where independence, specialist expertise or the circumstances make it appropriate</a:t>
            </a:r>
            <a:endParaRPr lang="en-US" sz="1500" dirty="0"/>
          </a:p>
        </p:txBody>
      </p:sp>
      <p:sp>
        <p:nvSpPr>
          <p:cNvPr id="19" name="Shape 8">
            <a:extLst>
              <a:ext uri="{FF2B5EF4-FFF2-40B4-BE49-F238E27FC236}">
                <a16:creationId xmlns:a16="http://schemas.microsoft.com/office/drawing/2014/main" id="{203D021F-7141-78E3-5DA4-0459F97D81AB}"/>
              </a:ext>
            </a:extLst>
          </p:cNvPr>
          <p:cNvSpPr/>
          <p:nvPr/>
        </p:nvSpPr>
        <p:spPr>
          <a:xfrm>
            <a:off x="830172" y="4636613"/>
            <a:ext cx="10566400" cy="660400"/>
          </a:xfrm>
          <a:prstGeom prst="roundRect">
            <a:avLst>
              <a:gd name="adj" fmla="val 7692"/>
            </a:avLst>
          </a:prstGeom>
          <a:solidFill>
            <a:srgbClr val="FBF9F4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0" name="Image 2" descr="Check">
            <a:extLst>
              <a:ext uri="{FF2B5EF4-FFF2-40B4-BE49-F238E27FC236}">
                <a16:creationId xmlns:a16="http://schemas.microsoft.com/office/drawing/2014/main" id="{B6ABB8BA-6AD1-D957-0FFB-F8BAAB15FD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39012" y="4831043"/>
            <a:ext cx="304800" cy="304800"/>
          </a:xfrm>
          <a:prstGeom prst="rect">
            <a:avLst/>
          </a:prstGeom>
        </p:spPr>
      </p:pic>
      <p:sp>
        <p:nvSpPr>
          <p:cNvPr id="21" name="Text 10">
            <a:extLst>
              <a:ext uri="{FF2B5EF4-FFF2-40B4-BE49-F238E27FC236}">
                <a16:creationId xmlns:a16="http://schemas.microsoft.com/office/drawing/2014/main" id="{B2275E40-DBE4-B23C-FDAC-19CC8C1E3334}"/>
              </a:ext>
            </a:extLst>
          </p:cNvPr>
          <p:cNvSpPr/>
          <p:nvPr/>
        </p:nvSpPr>
        <p:spPr>
          <a:xfrm>
            <a:off x="1651508" y="4725581"/>
            <a:ext cx="9205976" cy="613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025"/>
              </a:lnSpc>
            </a:pPr>
            <a:r>
              <a:rPr lang="en-GB" sz="15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The deputy can </a:t>
            </a:r>
            <a:r>
              <a:rPr lang="en-GB" sz="1500" i="1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enhance rather than diminish the effectiveness of decision-making and increase, rather than reduce, P's ability to influence the course of their life </a:t>
            </a:r>
          </a:p>
          <a:p>
            <a:pPr marL="0" indent="0" algn="l">
              <a:lnSpc>
                <a:spcPts val="2025"/>
              </a:lnSpc>
              <a:buNone/>
            </a:pPr>
            <a:endParaRPr lang="en-US" sz="1500" dirty="0"/>
          </a:p>
        </p:txBody>
      </p:sp>
      <p:sp>
        <p:nvSpPr>
          <p:cNvPr id="22" name="Shape 9">
            <a:extLst>
              <a:ext uri="{FF2B5EF4-FFF2-40B4-BE49-F238E27FC236}">
                <a16:creationId xmlns:a16="http://schemas.microsoft.com/office/drawing/2014/main" id="{ED8368DA-413A-11D4-7743-93BF1F8DC257}"/>
              </a:ext>
            </a:extLst>
          </p:cNvPr>
          <p:cNvSpPr/>
          <p:nvPr/>
        </p:nvSpPr>
        <p:spPr>
          <a:xfrm>
            <a:off x="828294" y="4632325"/>
            <a:ext cx="10566400" cy="660400"/>
          </a:xfrm>
          <a:custGeom>
            <a:avLst/>
            <a:gdLst/>
            <a:ahLst/>
            <a:cxnLst/>
            <a:rect l="l" t="t" r="r" b="b"/>
            <a:pathLst>
              <a:path w="10566400" h="660400">
                <a:moveTo>
                  <a:pt x="50800" y="660400"/>
                </a:moveTo>
                <a:lnTo>
                  <a:pt x="50800" y="660400"/>
                </a:lnTo>
                <a:arcTo wR="50800" hR="50800" stAng="5400000" swAng="5400000"/>
                <a:lnTo>
                  <a:pt x="0" y="50800"/>
                </a:lnTo>
                <a:arcTo wR="50800" hR="50800" stAng="10800000" swAng="5400000"/>
                <a:lnTo>
                  <a:pt x="50800" y="0"/>
                </a:lnTo>
                <a:lnTo>
                  <a:pt x="50800" y="660400"/>
                </a:lnTo>
                <a:close/>
              </a:path>
            </a:pathLst>
          </a:custGeom>
          <a:solidFill>
            <a:srgbClr val="314D41"/>
          </a:solidFill>
          <a:ln/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25402-BFA7-F593-1F0D-673118950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362550A1-6CEC-2272-3621-7461BC1AA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Changing or ending a welfare deputyship</a:t>
            </a:r>
            <a:endParaRPr lang="en-US" sz="32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57377125-6802-7072-6337-AB907143103F}"/>
              </a:ext>
            </a:extLst>
          </p:cNvPr>
          <p:cNvSpPr/>
          <p:nvPr/>
        </p:nvSpPr>
        <p:spPr>
          <a:xfrm>
            <a:off x="1574955" y="1905000"/>
            <a:ext cx="3403600" cy="716260"/>
          </a:xfrm>
          <a:prstGeom prst="roundRect">
            <a:avLst>
              <a:gd name="adj" fmla="val 10639"/>
            </a:avLst>
          </a:prstGeom>
          <a:solidFill>
            <a:srgbClr val="F4F1E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B8D1FB0-080D-6547-05B1-122909DEE685}"/>
              </a:ext>
            </a:extLst>
          </p:cNvPr>
          <p:cNvSpPr/>
          <p:nvPr/>
        </p:nvSpPr>
        <p:spPr>
          <a:xfrm>
            <a:off x="1727355" y="2057400"/>
            <a:ext cx="457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800" b="1" dirty="0">
                <a:solidFill>
                  <a:srgbClr val="82652F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i</a:t>
            </a:r>
            <a:endParaRPr lang="en-US" sz="28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13ADEAFA-240C-11A6-7352-E96895954077}"/>
              </a:ext>
            </a:extLst>
          </p:cNvPr>
          <p:cNvSpPr/>
          <p:nvPr/>
        </p:nvSpPr>
        <p:spPr>
          <a:xfrm>
            <a:off x="2235355" y="2057400"/>
            <a:ext cx="2668524" cy="436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20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 regains capacity for that decision</a:t>
            </a:r>
          </a:p>
          <a:p>
            <a:pPr marL="0" indent="0" algn="l">
              <a:lnSpc>
                <a:spcPts val="1620"/>
              </a:lnSpc>
              <a:buNone/>
            </a:pPr>
            <a:r>
              <a:rPr lang="en-US" sz="20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or all decisions</a:t>
            </a:r>
            <a:endParaRPr lang="en-US" sz="20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B9B9790A-E1A5-0A6C-F47B-A0A2B2031311}"/>
              </a:ext>
            </a:extLst>
          </p:cNvPr>
          <p:cNvSpPr/>
          <p:nvPr/>
        </p:nvSpPr>
        <p:spPr>
          <a:xfrm>
            <a:off x="6657419" y="1905000"/>
            <a:ext cx="3403600" cy="716260"/>
          </a:xfrm>
          <a:prstGeom prst="roundRect">
            <a:avLst>
              <a:gd name="adj" fmla="val 10639"/>
            </a:avLst>
          </a:prstGeom>
          <a:solidFill>
            <a:srgbClr val="F4F1E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BCD79C0F-46B3-DE19-628B-55C60767E05F}"/>
              </a:ext>
            </a:extLst>
          </p:cNvPr>
          <p:cNvSpPr/>
          <p:nvPr/>
        </p:nvSpPr>
        <p:spPr>
          <a:xfrm>
            <a:off x="6809819" y="2057400"/>
            <a:ext cx="457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800" b="1" dirty="0">
                <a:solidFill>
                  <a:srgbClr val="82652F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ii</a:t>
            </a:r>
            <a:endParaRPr lang="en-US" sz="28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F958F846-FBA6-3E49-D434-3BC23A2EE1B8}"/>
              </a:ext>
            </a:extLst>
          </p:cNvPr>
          <p:cNvSpPr/>
          <p:nvPr/>
        </p:nvSpPr>
        <p:spPr>
          <a:xfrm>
            <a:off x="7317819" y="2057400"/>
            <a:ext cx="2668524" cy="436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20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Application to vary the authority</a:t>
            </a:r>
            <a:endParaRPr lang="en-US" sz="2000" dirty="0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323155AA-51E6-562A-91F3-8F27FF248D73}"/>
              </a:ext>
            </a:extLst>
          </p:cNvPr>
          <p:cNvSpPr/>
          <p:nvPr/>
        </p:nvSpPr>
        <p:spPr>
          <a:xfrm>
            <a:off x="1418210" y="4615337"/>
            <a:ext cx="3403600" cy="1041392"/>
          </a:xfrm>
          <a:prstGeom prst="roundRect">
            <a:avLst>
              <a:gd name="adj" fmla="val 8265"/>
            </a:avLst>
          </a:prstGeom>
          <a:solidFill>
            <a:schemeClr val="tx1">
              <a:lumMod val="50000"/>
              <a:lumOff val="50000"/>
            </a:scheme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B19F24DC-E9EF-09B7-60E8-434DC581C4E2}"/>
              </a:ext>
            </a:extLst>
          </p:cNvPr>
          <p:cNvSpPr/>
          <p:nvPr/>
        </p:nvSpPr>
        <p:spPr>
          <a:xfrm>
            <a:off x="1570610" y="4963930"/>
            <a:ext cx="457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800" b="1" dirty="0">
                <a:solidFill>
                  <a:srgbClr val="D9C08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v</a:t>
            </a:r>
            <a:endParaRPr lang="en-US" sz="28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939BADED-F00E-EDEB-76C0-F8D9494E49FE}"/>
              </a:ext>
            </a:extLst>
          </p:cNvPr>
          <p:cNvSpPr/>
          <p:nvPr/>
        </p:nvSpPr>
        <p:spPr>
          <a:xfrm>
            <a:off x="2027810" y="5013987"/>
            <a:ext cx="2668524" cy="277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20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 dies – inform OPG</a:t>
            </a:r>
            <a:endParaRPr lang="en-US" sz="2000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F7463EE0-1241-B7DF-D1DC-9B1BD0BC8716}"/>
              </a:ext>
            </a:extLst>
          </p:cNvPr>
          <p:cNvSpPr/>
          <p:nvPr/>
        </p:nvSpPr>
        <p:spPr>
          <a:xfrm>
            <a:off x="6505018" y="4615336"/>
            <a:ext cx="4373513" cy="1041393"/>
          </a:xfrm>
          <a:prstGeom prst="roundRect">
            <a:avLst>
              <a:gd name="adj" fmla="val 10639"/>
            </a:avLst>
          </a:prstGeom>
          <a:solidFill>
            <a:schemeClr val="tx1">
              <a:lumMod val="50000"/>
              <a:lumOff val="50000"/>
            </a:scheme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7DF5A131-107F-9CA0-BDDA-8ACAF74238AF}"/>
              </a:ext>
            </a:extLst>
          </p:cNvPr>
          <p:cNvSpPr/>
          <p:nvPr/>
        </p:nvSpPr>
        <p:spPr>
          <a:xfrm>
            <a:off x="6657419" y="4920137"/>
            <a:ext cx="457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800" b="1" dirty="0">
                <a:solidFill>
                  <a:srgbClr val="D9C08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vi</a:t>
            </a:r>
            <a:endParaRPr lang="en-US" sz="280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7179BA38-920D-8B4F-3744-23F9E531C38D}"/>
              </a:ext>
            </a:extLst>
          </p:cNvPr>
          <p:cNvSpPr/>
          <p:nvPr/>
        </p:nvSpPr>
        <p:spPr>
          <a:xfrm>
            <a:off x="7165418" y="4836977"/>
            <a:ext cx="3455971" cy="2983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20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The Deputy dies – inform OPG to prompt the appointment of a new deputy</a:t>
            </a:r>
          </a:p>
        </p:txBody>
      </p:sp>
      <p:sp>
        <p:nvSpPr>
          <p:cNvPr id="31" name="Shape 11">
            <a:extLst>
              <a:ext uri="{FF2B5EF4-FFF2-40B4-BE49-F238E27FC236}">
                <a16:creationId xmlns:a16="http://schemas.microsoft.com/office/drawing/2014/main" id="{5DE12550-8871-5B37-B975-FFB0315DC5E8}"/>
              </a:ext>
            </a:extLst>
          </p:cNvPr>
          <p:cNvSpPr/>
          <p:nvPr/>
        </p:nvSpPr>
        <p:spPr>
          <a:xfrm>
            <a:off x="6657419" y="3215630"/>
            <a:ext cx="3403600" cy="716260"/>
          </a:xfrm>
          <a:prstGeom prst="roundRect">
            <a:avLst>
              <a:gd name="adj" fmla="val 10639"/>
            </a:avLst>
          </a:prstGeom>
          <a:solidFill>
            <a:srgbClr val="F4F1E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2" name="Text 12">
            <a:extLst>
              <a:ext uri="{FF2B5EF4-FFF2-40B4-BE49-F238E27FC236}">
                <a16:creationId xmlns:a16="http://schemas.microsoft.com/office/drawing/2014/main" id="{B2BFD8A1-4145-D773-3F6F-8F346A6095EC}"/>
              </a:ext>
            </a:extLst>
          </p:cNvPr>
          <p:cNvSpPr/>
          <p:nvPr/>
        </p:nvSpPr>
        <p:spPr>
          <a:xfrm>
            <a:off x="6809819" y="3368030"/>
            <a:ext cx="457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800" b="1" dirty="0">
                <a:solidFill>
                  <a:srgbClr val="82652F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iv</a:t>
            </a:r>
            <a:endParaRPr lang="en-US" sz="2800" dirty="0"/>
          </a:p>
        </p:txBody>
      </p:sp>
      <p:sp>
        <p:nvSpPr>
          <p:cNvPr id="33" name="Text 13">
            <a:extLst>
              <a:ext uri="{FF2B5EF4-FFF2-40B4-BE49-F238E27FC236}">
                <a16:creationId xmlns:a16="http://schemas.microsoft.com/office/drawing/2014/main" id="{3E5A388A-2432-223C-5890-CD73284ECE4C}"/>
              </a:ext>
            </a:extLst>
          </p:cNvPr>
          <p:cNvSpPr/>
          <p:nvPr/>
        </p:nvSpPr>
        <p:spPr>
          <a:xfrm>
            <a:off x="7317819" y="3368030"/>
            <a:ext cx="2668524" cy="436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20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Application to end the deputyship</a:t>
            </a:r>
            <a:endParaRPr lang="en-US" sz="2000" dirty="0"/>
          </a:p>
        </p:txBody>
      </p:sp>
      <p:sp>
        <p:nvSpPr>
          <p:cNvPr id="34" name="Shape 8">
            <a:extLst>
              <a:ext uri="{FF2B5EF4-FFF2-40B4-BE49-F238E27FC236}">
                <a16:creationId xmlns:a16="http://schemas.microsoft.com/office/drawing/2014/main" id="{D00C7567-DAA9-F517-92E1-94E4CD6CE272}"/>
              </a:ext>
            </a:extLst>
          </p:cNvPr>
          <p:cNvSpPr/>
          <p:nvPr/>
        </p:nvSpPr>
        <p:spPr>
          <a:xfrm>
            <a:off x="1355520" y="3215630"/>
            <a:ext cx="3403600" cy="716260"/>
          </a:xfrm>
          <a:prstGeom prst="roundRect">
            <a:avLst>
              <a:gd name="adj" fmla="val 10639"/>
            </a:avLst>
          </a:prstGeom>
          <a:solidFill>
            <a:srgbClr val="F4F1E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5" name="Text 9">
            <a:extLst>
              <a:ext uri="{FF2B5EF4-FFF2-40B4-BE49-F238E27FC236}">
                <a16:creationId xmlns:a16="http://schemas.microsoft.com/office/drawing/2014/main" id="{0B4187EF-BEA7-A97F-50A7-1C7DA3E00AC4}"/>
              </a:ext>
            </a:extLst>
          </p:cNvPr>
          <p:cNvSpPr/>
          <p:nvPr/>
        </p:nvSpPr>
        <p:spPr>
          <a:xfrm>
            <a:off x="1507920" y="3368030"/>
            <a:ext cx="457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800" b="1" dirty="0">
                <a:solidFill>
                  <a:srgbClr val="82652F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iii</a:t>
            </a:r>
            <a:endParaRPr lang="en-US" sz="2800" dirty="0"/>
          </a:p>
        </p:txBody>
      </p:sp>
      <p:sp>
        <p:nvSpPr>
          <p:cNvPr id="36" name="Text 10">
            <a:extLst>
              <a:ext uri="{FF2B5EF4-FFF2-40B4-BE49-F238E27FC236}">
                <a16:creationId xmlns:a16="http://schemas.microsoft.com/office/drawing/2014/main" id="{F5575F97-B07A-0D7D-6785-A6DD179477D0}"/>
              </a:ext>
            </a:extLst>
          </p:cNvPr>
          <p:cNvSpPr/>
          <p:nvPr/>
        </p:nvSpPr>
        <p:spPr>
          <a:xfrm>
            <a:off x="2127994" y="3355330"/>
            <a:ext cx="2668524" cy="436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20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Application to change the named deputy</a:t>
            </a:r>
            <a:endParaRPr lang="en-US" sz="2000" dirty="0"/>
          </a:p>
        </p:txBody>
      </p:sp>
      <p:sp>
        <p:nvSpPr>
          <p:cNvPr id="38" name="Text 0">
            <a:extLst>
              <a:ext uri="{FF2B5EF4-FFF2-40B4-BE49-F238E27FC236}">
                <a16:creationId xmlns:a16="http://schemas.microsoft.com/office/drawing/2014/main" id="{9D3DD876-A084-573B-FDDF-7E24A1BA4CE3}"/>
              </a:ext>
            </a:extLst>
          </p:cNvPr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APPOINTMENTS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138790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APPOINTMENTS – REFLECTIONS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Deputyship, or more court decisions?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1841500"/>
            <a:ext cx="52324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QUESTIONS FOR THE COURT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12800" y="2631127"/>
            <a:ext cx="5080000" cy="0"/>
          </a:xfrm>
          <a:prstGeom prst="line">
            <a:avLst/>
          </a:prstGeom>
          <a:noFill/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812800" y="2159000"/>
            <a:ext cx="18901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B79A62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?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1054218" y="3720812"/>
            <a:ext cx="4959232" cy="7720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What evidence should the court require before concluding that a continuing deputyship would serve the person better than further individual decisions?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12800" y="3487714"/>
            <a:ext cx="5080000" cy="0"/>
          </a:xfrm>
          <a:prstGeom prst="line">
            <a:avLst/>
          </a:prstGeom>
          <a:noFill/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839806" y="2848774"/>
            <a:ext cx="18901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B79A62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?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1136768" y="2184425"/>
            <a:ext cx="495923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Has the litigation become counterproductive?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39806" y="3841651"/>
            <a:ext cx="18901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B79A62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?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1085968" y="2848774"/>
            <a:ext cx="4959232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Is there a system that can manage ongoing decisions without repeatedly returning to court?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299200" y="1841500"/>
            <a:ext cx="5080000" cy="3291681"/>
          </a:xfrm>
          <a:prstGeom prst="roundRect">
            <a:avLst>
              <a:gd name="adj" fmla="val 3087"/>
            </a:avLst>
          </a:prstGeom>
          <a:solidFill>
            <a:srgbClr val="314D4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6553200" y="2095500"/>
            <a:ext cx="470916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In the cases we are appointed in</a:t>
            </a:r>
            <a:endParaRPr lang="en-US" sz="2000" dirty="0"/>
          </a:p>
        </p:txBody>
      </p:sp>
      <p:pic>
        <p:nvPicPr>
          <p:cNvPr id="15" name="Image 0" descr="Warni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553200" y="2540000"/>
            <a:ext cx="203200" cy="203200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6870700" y="2540000"/>
            <a:ext cx="4382135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Entrenched disagreements persist despite court orders</a:t>
            </a:r>
            <a:endParaRPr lang="en-US" sz="1400" dirty="0"/>
          </a:p>
        </p:txBody>
      </p:sp>
      <p:pic>
        <p:nvPicPr>
          <p:cNvPr id="17" name="Image 1" descr="Clock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553200" y="3159720"/>
            <a:ext cx="203200" cy="20320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6870700" y="3159720"/>
            <a:ext cx="4382135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Repeated litigation consumed resources without changing relationships or behaviours</a:t>
            </a:r>
            <a:endParaRPr lang="en-US" sz="1400" dirty="0"/>
          </a:p>
        </p:txBody>
      </p:sp>
      <p:pic>
        <p:nvPicPr>
          <p:cNvPr id="19" name="Image 2" descr="Link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553200" y="3779441"/>
            <a:ext cx="203200" cy="20320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870700" y="3779441"/>
            <a:ext cx="4382135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Continuity in decisions and their implementation is needed – within the deputy’s remit</a:t>
            </a:r>
            <a:endParaRPr lang="en-US" sz="1400" dirty="0"/>
          </a:p>
        </p:txBody>
      </p:sp>
      <p:pic>
        <p:nvPicPr>
          <p:cNvPr id="21" name="Image 3" descr="Globe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553200" y="4399161"/>
            <a:ext cx="203200" cy="20320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870700" y="4399161"/>
            <a:ext cx="4382135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Some matters still return to court: for example, residence, contact and serious medical treatment</a:t>
            </a:r>
            <a:endParaRPr lang="en-US" sz="14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STAGE 1 · BEFORE APPOINTMENT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Getting the right deputy in place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9150" y="1911350"/>
            <a:ext cx="2400300" cy="2407841"/>
          </a:xfrm>
          <a:prstGeom prst="roundRect">
            <a:avLst>
              <a:gd name="adj" fmla="val 3968"/>
            </a:avLst>
          </a:prstGeom>
          <a:solidFill>
            <a:srgbClr val="FBF9F4"/>
          </a:solidFill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1028700" y="2120900"/>
            <a:ext cx="204063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B79A62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1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028700" y="2578100"/>
            <a:ext cx="204063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Choose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28700" y="2953990"/>
            <a:ext cx="2040636" cy="1181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What type of professional, and who: solicitor, social worker, learning disability nurse, other</a:t>
            </a:r>
            <a:endParaRPr lang="en-US" sz="1300" dirty="0"/>
          </a:p>
        </p:txBody>
      </p:sp>
      <p:pic>
        <p:nvPicPr>
          <p:cNvPr id="8" name="Image 0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251200" y="2984500"/>
            <a:ext cx="254000" cy="1524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3536950" y="1911350"/>
            <a:ext cx="2400300" cy="1945580"/>
          </a:xfrm>
          <a:prstGeom prst="roundRect">
            <a:avLst>
              <a:gd name="adj" fmla="val 4896"/>
            </a:avLst>
          </a:prstGeom>
          <a:solidFill>
            <a:srgbClr val="FBF9F4"/>
          </a:solidFill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3746500" y="2120900"/>
            <a:ext cx="204063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B79A62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2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3746500" y="2578100"/>
            <a:ext cx="204063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Check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3746500" y="2953990"/>
            <a:ext cx="2040636" cy="718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Enough knowledge, skill and expertise for what P’s circumstances require</a:t>
            </a:r>
            <a:endParaRPr lang="en-US" sz="1300" dirty="0"/>
          </a:p>
        </p:txBody>
      </p:sp>
      <p:pic>
        <p:nvPicPr>
          <p:cNvPr id="13" name="Image 1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969000" y="2984500"/>
            <a:ext cx="254000" cy="15240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6254750" y="1911350"/>
            <a:ext cx="2400300" cy="2407841"/>
          </a:xfrm>
          <a:prstGeom prst="roundRect">
            <a:avLst>
              <a:gd name="adj" fmla="val 3968"/>
            </a:avLst>
          </a:prstGeom>
          <a:solidFill>
            <a:srgbClr val="FBF9F4"/>
          </a:solidFill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1"/>
          <p:cNvSpPr/>
          <p:nvPr/>
        </p:nvSpPr>
        <p:spPr>
          <a:xfrm>
            <a:off x="6464300" y="2120900"/>
            <a:ext cx="204063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B79A62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3</a:t>
            </a:r>
            <a:endParaRPr lang="en-US" sz="2800" dirty="0"/>
          </a:p>
        </p:txBody>
      </p:sp>
      <p:sp>
        <p:nvSpPr>
          <p:cNvPr id="16" name="Text 12"/>
          <p:cNvSpPr/>
          <p:nvPr/>
        </p:nvSpPr>
        <p:spPr>
          <a:xfrm>
            <a:off x="6464300" y="2578100"/>
            <a:ext cx="204063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Meet</a:t>
            </a:r>
            <a:endParaRPr lang="en-US" sz="1800" dirty="0"/>
          </a:p>
        </p:txBody>
      </p:sp>
      <p:sp>
        <p:nvSpPr>
          <p:cNvPr id="17" name="Text 13"/>
          <p:cNvSpPr/>
          <p:nvPr/>
        </p:nvSpPr>
        <p:spPr>
          <a:xfrm>
            <a:off x="6464300" y="2953990"/>
            <a:ext cx="2040636" cy="1181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Offer information about P and meetings with key people, so the deputy can share how they would work in this particular case</a:t>
            </a:r>
            <a:endParaRPr lang="en-US" sz="1300" dirty="0"/>
          </a:p>
        </p:txBody>
      </p:sp>
      <p:pic>
        <p:nvPicPr>
          <p:cNvPr id="18" name="Image 2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686800" y="2984500"/>
            <a:ext cx="254000" cy="152400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8972550" y="1911350"/>
            <a:ext cx="2400300" cy="2176711"/>
          </a:xfrm>
          <a:prstGeom prst="roundRect">
            <a:avLst>
              <a:gd name="adj" fmla="val 4376"/>
            </a:avLst>
          </a:prstGeom>
          <a:solidFill>
            <a:srgbClr val="FBF9F4"/>
          </a:solidFill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5"/>
          <p:cNvSpPr/>
          <p:nvPr/>
        </p:nvSpPr>
        <p:spPr>
          <a:xfrm>
            <a:off x="9182100" y="2120900"/>
            <a:ext cx="204063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B79A62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4</a:t>
            </a:r>
            <a:endParaRPr lang="en-US" sz="2800" dirty="0"/>
          </a:p>
        </p:txBody>
      </p:sp>
      <p:sp>
        <p:nvSpPr>
          <p:cNvPr id="21" name="Text 16"/>
          <p:cNvSpPr/>
          <p:nvPr/>
        </p:nvSpPr>
        <p:spPr>
          <a:xfrm>
            <a:off x="9182100" y="2578100"/>
            <a:ext cx="204063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Comply</a:t>
            </a:r>
            <a:endParaRPr lang="en-US" sz="1800" dirty="0"/>
          </a:p>
        </p:txBody>
      </p:sp>
      <p:sp>
        <p:nvSpPr>
          <p:cNvPr id="22" name="Text 17"/>
          <p:cNvSpPr/>
          <p:nvPr/>
        </p:nvSpPr>
        <p:spPr>
          <a:xfrm>
            <a:off x="9182100" y="2953990"/>
            <a:ext cx="2040636" cy="949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Don’t skip procedural steps: COP4, and orders permitting sharing where transparency orders exist</a:t>
            </a:r>
            <a:endParaRPr lang="en-US" sz="1300" dirty="0"/>
          </a:p>
        </p:txBody>
      </p:sp>
      <p:sp>
        <p:nvSpPr>
          <p:cNvPr id="23" name="Shape 18"/>
          <p:cNvSpPr/>
          <p:nvPr/>
        </p:nvSpPr>
        <p:spPr>
          <a:xfrm>
            <a:off x="812800" y="4699000"/>
            <a:ext cx="10566400" cy="835620"/>
          </a:xfrm>
          <a:prstGeom prst="roundRect">
            <a:avLst>
              <a:gd name="adj" fmla="val 12159"/>
            </a:avLst>
          </a:prstGeom>
          <a:solidFill>
            <a:srgbClr val="314D4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4" name="Text 19"/>
          <p:cNvSpPr/>
          <p:nvPr/>
        </p:nvSpPr>
        <p:spPr>
          <a:xfrm>
            <a:off x="1066800" y="5010150"/>
            <a:ext cx="146768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D9C08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BEAR IN MIND</a:t>
            </a:r>
            <a:endParaRPr lang="en-US" sz="1200" dirty="0"/>
          </a:p>
        </p:txBody>
      </p:sp>
      <p:sp>
        <p:nvSpPr>
          <p:cNvPr id="25" name="Text 20"/>
          <p:cNvSpPr/>
          <p:nvPr/>
        </p:nvSpPr>
        <p:spPr>
          <a:xfrm>
            <a:off x="2543871" y="4876800"/>
            <a:ext cx="408104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Each professional may approach the case differently, based on their training and experience</a:t>
            </a:r>
            <a:endParaRPr lang="en-US" sz="1400" dirty="0"/>
          </a:p>
        </p:txBody>
      </p:sp>
      <p:sp>
        <p:nvSpPr>
          <p:cNvPr id="26" name="Text 21"/>
          <p:cNvSpPr/>
          <p:nvPr/>
        </p:nvSpPr>
        <p:spPr>
          <a:xfrm>
            <a:off x="7395882" y="4876800"/>
            <a:ext cx="385422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Deputyship must protect P without unnecessarily disempowering P or their family</a:t>
            </a:r>
            <a:endParaRPr lang="en-US" sz="14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282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282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282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282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324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324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324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324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E1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STAGE 2 · CONSIDERING THE ORDER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Authority is variable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1841500"/>
            <a:ext cx="1088339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The court’s template orders have standard wording, but breadth and detail of actual orders can vary widely. Everyone needs to know what is inside and outside the authority – </a:t>
            </a:r>
            <a:r>
              <a:rPr lang="en-US" sz="1500" b="1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and why</a:t>
            </a:r>
            <a:r>
              <a:rPr lang="en-US" sz="15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812800" y="2667000"/>
            <a:ext cx="2616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314D41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BROAD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763000" y="2667000"/>
            <a:ext cx="2616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NARROW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812800" y="2959100"/>
            <a:ext cx="10566400" cy="127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314D41"/>
              </a:gs>
              <a:gs pos="55000">
                <a:srgbClr val="8FA898"/>
              </a:gs>
              <a:gs pos="100000">
                <a:srgbClr val="D9C08A"/>
              </a:gs>
            </a:gsLst>
            <a:lin ang="0" scaled="0"/>
          </a:gradFill>
          <a:ln/>
        </p:spPr>
        <p:txBody>
          <a:bodyPr/>
          <a:lstStyle/>
          <a:p>
            <a:endParaRPr/>
          </a:p>
        </p:txBody>
      </p:sp>
      <p:pic>
        <p:nvPicPr>
          <p:cNvPr id="8" name="Image 0" descr="connecto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54200" y="3035300"/>
            <a:ext cx="101600" cy="4445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812800" y="3479800"/>
            <a:ext cx="6350000" cy="1701602"/>
          </a:xfrm>
          <a:prstGeom prst="roundRect">
            <a:avLst>
              <a:gd name="adj" fmla="val 2985"/>
            </a:avLst>
          </a:prstGeom>
          <a:solidFill>
            <a:srgbClr val="F4F1E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812800" y="3479800"/>
            <a:ext cx="6350000" cy="1701602"/>
          </a:xfrm>
          <a:custGeom>
            <a:avLst/>
            <a:gdLst/>
            <a:ahLst/>
            <a:cxnLst/>
            <a:rect l="l" t="t" r="r" b="b"/>
            <a:pathLst>
              <a:path w="6350000" h="1701602">
                <a:moveTo>
                  <a:pt x="50800" y="1701602"/>
                </a:moveTo>
                <a:lnTo>
                  <a:pt x="50800" y="1701602"/>
                </a:lnTo>
                <a:arcTo wR="50800" hR="50800" stAng="5400000" swAng="5400000"/>
                <a:lnTo>
                  <a:pt x="0" y="50800"/>
                </a:lnTo>
                <a:arcTo wR="50800" hR="50800" stAng="10800000" swAng="5400000"/>
                <a:lnTo>
                  <a:pt x="50800" y="0"/>
                </a:lnTo>
                <a:lnTo>
                  <a:pt x="50800" y="1701602"/>
                </a:lnTo>
                <a:close/>
              </a:path>
            </a:pathLst>
          </a:custGeom>
          <a:solidFill>
            <a:srgbClr val="314D4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1092200" y="3657600"/>
            <a:ext cx="601726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314D41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Example 1 · AB v CD [2024] EWCOP 32, [110]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092200" y="3947120"/>
            <a:ext cx="6017260" cy="1081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i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Making health and welfare decisions not already decided for CD by the court, in consultation with providers of care services, clinical/medical professionals, representatives of bodies with social care and health care responsibilities, and CD’s family</a:t>
            </a:r>
            <a:endParaRPr lang="en-US" sz="1600" dirty="0"/>
          </a:p>
        </p:txBody>
      </p:sp>
      <p:pic>
        <p:nvPicPr>
          <p:cNvPr id="13" name="Image 1" descr="connector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236200" y="3035300"/>
            <a:ext cx="101600" cy="44450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7416800" y="3479800"/>
            <a:ext cx="3962400" cy="909241"/>
          </a:xfrm>
          <a:prstGeom prst="roundRect">
            <a:avLst>
              <a:gd name="adj" fmla="val 5587"/>
            </a:avLst>
          </a:prstGeom>
          <a:solidFill>
            <a:srgbClr val="F4F1E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Shape 11"/>
          <p:cNvSpPr/>
          <p:nvPr/>
        </p:nvSpPr>
        <p:spPr>
          <a:xfrm>
            <a:off x="7416800" y="3479800"/>
            <a:ext cx="3962400" cy="909241"/>
          </a:xfrm>
          <a:custGeom>
            <a:avLst/>
            <a:gdLst/>
            <a:ahLst/>
            <a:cxnLst/>
            <a:rect l="l" t="t" r="r" b="b"/>
            <a:pathLst>
              <a:path w="3962400" h="909241">
                <a:moveTo>
                  <a:pt x="50800" y="909241"/>
                </a:moveTo>
                <a:lnTo>
                  <a:pt x="50800" y="909241"/>
                </a:lnTo>
                <a:arcTo wR="50800" hR="50800" stAng="5400000" swAng="5400000"/>
                <a:lnTo>
                  <a:pt x="0" y="50800"/>
                </a:lnTo>
                <a:arcTo wR="50800" hR="50800" stAng="10800000" swAng="5400000"/>
                <a:lnTo>
                  <a:pt x="50800" y="0"/>
                </a:lnTo>
                <a:lnTo>
                  <a:pt x="50800" y="909241"/>
                </a:lnTo>
                <a:close/>
              </a:path>
            </a:pathLst>
          </a:custGeom>
          <a:solidFill>
            <a:srgbClr val="B79A6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Text 12"/>
          <p:cNvSpPr/>
          <p:nvPr/>
        </p:nvSpPr>
        <p:spPr>
          <a:xfrm>
            <a:off x="7696200" y="3657600"/>
            <a:ext cx="355803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Example 2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7696200" y="3947120"/>
            <a:ext cx="3558032" cy="289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i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which day service [P] should attend</a:t>
            </a:r>
            <a:endParaRPr lang="en-US" sz="16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STAGE 3 · WORKING WITHIN THE ORDER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Acting as the professional deputy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9150" y="1911350"/>
            <a:ext cx="5067300" cy="2962771"/>
          </a:xfrm>
          <a:prstGeom prst="roundRect">
            <a:avLst>
              <a:gd name="adj" fmla="val 3215"/>
            </a:avLst>
          </a:prstGeom>
          <a:solidFill>
            <a:srgbClr val="FBF9F4"/>
          </a:solidFill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1079500" y="2171700"/>
            <a:ext cx="4682998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Much the same</a:t>
            </a:r>
            <a:endParaRPr lang="en-US" sz="2000" dirty="0"/>
          </a:p>
        </p:txBody>
      </p:sp>
      <p:pic>
        <p:nvPicPr>
          <p:cNvPr id="6" name="Image 0" descr="Boo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9500" y="2628900"/>
            <a:ext cx="228600" cy="2286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22400" y="2628900"/>
            <a:ext cx="432981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Still bound by the law, so much looks and feels the same</a:t>
            </a:r>
            <a:endParaRPr lang="en-US" sz="1400" dirty="0"/>
          </a:p>
        </p:txBody>
      </p:sp>
      <p:pic>
        <p:nvPicPr>
          <p:cNvPr id="8" name="Image 1" descr="Lock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9500" y="3261320"/>
            <a:ext cx="228600" cy="2286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422399" y="3246396"/>
            <a:ext cx="4329811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Can only choose from the options available: cannot create service capacity or guarantee a better placement exists</a:t>
            </a:r>
            <a:endParaRPr lang="en-US" sz="1400" dirty="0"/>
          </a:p>
        </p:txBody>
      </p:sp>
      <p:pic>
        <p:nvPicPr>
          <p:cNvPr id="10" name="Image 2" descr="Key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61051" y="4022130"/>
            <a:ext cx="228600" cy="2286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403951" y="4022130"/>
            <a:ext cx="432981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Paid from public funds (LA/ICB): spend them necessarily and proportionately</a:t>
            </a:r>
            <a:endParaRPr lang="en-US" sz="1400" dirty="0"/>
          </a:p>
        </p:txBody>
      </p:sp>
      <p:sp>
        <p:nvSpPr>
          <p:cNvPr id="12" name="Shape 7"/>
          <p:cNvSpPr/>
          <p:nvPr/>
        </p:nvSpPr>
        <p:spPr>
          <a:xfrm>
            <a:off x="6299200" y="1905000"/>
            <a:ext cx="5080000" cy="2862461"/>
          </a:xfrm>
          <a:prstGeom prst="roundRect">
            <a:avLst>
              <a:gd name="adj" fmla="val 3549"/>
            </a:avLst>
          </a:prstGeom>
          <a:solidFill>
            <a:srgbClr val="314D4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8"/>
          <p:cNvSpPr/>
          <p:nvPr/>
        </p:nvSpPr>
        <p:spPr>
          <a:xfrm>
            <a:off x="6553200" y="2159000"/>
            <a:ext cx="470916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But different</a:t>
            </a:r>
            <a:endParaRPr lang="en-US" sz="2000" dirty="0"/>
          </a:p>
        </p:txBody>
      </p:sp>
      <p:pic>
        <p:nvPicPr>
          <p:cNvPr id="14" name="Image 3" descr="Lightni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553200" y="2616200"/>
            <a:ext cx="228600" cy="22860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896100" y="2616200"/>
            <a:ext cx="4483100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No manager’s permission; no layers of bureaucracy</a:t>
            </a:r>
            <a:endParaRPr lang="en-US" sz="1400" dirty="0"/>
          </a:p>
        </p:txBody>
      </p:sp>
      <p:pic>
        <p:nvPicPr>
          <p:cNvPr id="16" name="Image 4" descr="Trust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553200" y="3008610"/>
            <a:ext cx="228600" cy="228600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6896100" y="3008610"/>
            <a:ext cx="4355973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Independent of others – and accountable for that</a:t>
            </a:r>
            <a:endParaRPr lang="en-US" sz="1400" dirty="0"/>
          </a:p>
        </p:txBody>
      </p:sp>
      <p:pic>
        <p:nvPicPr>
          <p:cNvPr id="18" name="Image 5" descr="Tool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553200" y="3401020"/>
            <a:ext cx="228600" cy="228600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6896100" y="3401020"/>
            <a:ext cx="4355973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Clinical, practice-based and process-based approaches</a:t>
            </a:r>
            <a:endParaRPr lang="en-US" sz="1400" dirty="0"/>
          </a:p>
        </p:txBody>
      </p:sp>
      <p:pic>
        <p:nvPicPr>
          <p:cNvPr id="20" name="Image 6" descr="Activity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553200" y="3934470"/>
            <a:ext cx="228600" cy="327571"/>
          </a:xfrm>
          <a:prstGeom prst="rect">
            <a:avLst/>
          </a:prstGeom>
        </p:spPr>
      </p:pic>
      <p:sp>
        <p:nvSpPr>
          <p:cNvPr id="21" name="Text 12"/>
          <p:cNvSpPr/>
          <p:nvPr/>
        </p:nvSpPr>
        <p:spPr>
          <a:xfrm>
            <a:off x="6896100" y="3831530"/>
            <a:ext cx="4355973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Change interactions over time to prevent conflict – and decide on matters of conflict when they arise</a:t>
            </a:r>
            <a:endParaRPr lang="en-US" sz="14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WHAT WE GRAPPLE WITH · 1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Making the MCA work in practice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9150" y="1911350"/>
            <a:ext cx="3390900" cy="3496982"/>
          </a:xfrm>
          <a:prstGeom prst="roundRect">
            <a:avLst>
              <a:gd name="adj" fmla="val 3307"/>
            </a:avLst>
          </a:prstGeom>
          <a:solidFill>
            <a:srgbClr val="FBF9F4"/>
          </a:solidFill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GraduationCap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28700" y="2120900"/>
            <a:ext cx="330200" cy="3302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28700" y="2565400"/>
            <a:ext cx="3060954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Explaining the law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028700" y="2953990"/>
            <a:ext cx="3060954" cy="718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How it is implemented and who has what authority: on-the-job coaching and demonstrating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1022350" y="4328716"/>
            <a:ext cx="2971800" cy="820390"/>
          </a:xfrm>
          <a:prstGeom prst="roundRect">
            <a:avLst>
              <a:gd name="adj" fmla="val 6192"/>
            </a:avLst>
          </a:prstGeom>
          <a:solidFill>
            <a:srgbClr val="E7E1D4"/>
          </a:solidFill>
          <a:ln/>
        </p:spPr>
        <p:txBody>
          <a:bodyPr wrap="square" lIns="112121" tIns="86721" rIns="30587" bIns="61321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22362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Example: Professional PWD asked to decide on a dental extraction – but health care was outside the authority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394200" y="1905000"/>
            <a:ext cx="3403600" cy="3503332"/>
          </a:xfrm>
          <a:prstGeom prst="roundRect">
            <a:avLst>
              <a:gd name="adj" fmla="val 4301"/>
            </a:avLst>
          </a:prstGeom>
          <a:solidFill>
            <a:srgbClr val="314D41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0" name="Image 1" descr="Chat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597400" y="2108200"/>
            <a:ext cx="330200" cy="3302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597400" y="255270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Whose wishes?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4597400" y="2941289"/>
            <a:ext cx="2977776" cy="1792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i="1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How do we distinguish P’s expressed wishes from a relative’s interpretation of them – without devaluing the relative’s knowledge?</a:t>
            </a:r>
            <a:endParaRPr lang="en-US" dirty="0"/>
          </a:p>
        </p:txBody>
      </p:sp>
      <p:sp>
        <p:nvSpPr>
          <p:cNvPr id="13" name="Shape 9"/>
          <p:cNvSpPr/>
          <p:nvPr/>
        </p:nvSpPr>
        <p:spPr>
          <a:xfrm>
            <a:off x="7981950" y="1911350"/>
            <a:ext cx="3390900" cy="3503332"/>
          </a:xfrm>
          <a:prstGeom prst="roundRect">
            <a:avLst>
              <a:gd name="adj" fmla="val 2850"/>
            </a:avLst>
          </a:prstGeom>
          <a:solidFill>
            <a:srgbClr val="FBF9F4"/>
          </a:solidFill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4" name="Image 2" descr="Users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191500" y="2120900"/>
            <a:ext cx="330200" cy="3302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191500" y="2565400"/>
            <a:ext cx="3060954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The duty to consult</a:t>
            </a:r>
            <a:endParaRPr lang="en-US" sz="1800" dirty="0"/>
          </a:p>
        </p:txBody>
      </p:sp>
      <p:sp>
        <p:nvSpPr>
          <p:cNvPr id="16" name="Text 11"/>
          <p:cNvSpPr/>
          <p:nvPr/>
        </p:nvSpPr>
        <p:spPr>
          <a:xfrm>
            <a:off x="8191500" y="2953990"/>
            <a:ext cx="3060954" cy="1181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 legal and relational duty, not an optional courtesy. It remains when a deputy is appointed – and sometimes the service should consult, not the deputy.</a:t>
            </a:r>
            <a:endParaRPr lang="en-US" sz="1300" dirty="0"/>
          </a:p>
        </p:txBody>
      </p:sp>
      <p:sp>
        <p:nvSpPr>
          <p:cNvPr id="17" name="Text 12"/>
          <p:cNvSpPr/>
          <p:nvPr/>
        </p:nvSpPr>
        <p:spPr>
          <a:xfrm>
            <a:off x="8191500" y="4223941"/>
            <a:ext cx="2971800" cy="1029940"/>
          </a:xfrm>
          <a:prstGeom prst="roundRect">
            <a:avLst>
              <a:gd name="adj" fmla="val 6192"/>
            </a:avLst>
          </a:prstGeom>
          <a:solidFill>
            <a:srgbClr val="E7E1D4"/>
          </a:solidFill>
          <a:ln/>
        </p:spPr>
        <p:txBody>
          <a:bodyPr wrap="square" lIns="112121" tIns="86721" rIns="30587" bIns="61321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22362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Example: Professional PWD involved when a GP practice refused to arrange appointments or repeat prescriptions with the parent P lived with</a:t>
            </a:r>
            <a:endParaRPr lang="en-US" sz="12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WHAT WE GRAPPLE WITH · 2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Complaints and conflict</a:t>
            </a:r>
            <a:endParaRPr lang="en-US" sz="3200" dirty="0"/>
          </a:p>
        </p:txBody>
      </p:sp>
      <p:pic>
        <p:nvPicPr>
          <p:cNvPr id="4" name="Image 0" descr="Chec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2800" y="1905000"/>
            <a:ext cx="203200" cy="203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30300" y="1905000"/>
            <a:ext cx="4775201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Deciding which concerns to progress is often part of the order</a:t>
            </a:r>
            <a:endParaRPr lang="en-US" sz="1400" dirty="0"/>
          </a:p>
        </p:txBody>
      </p:sp>
      <p:pic>
        <p:nvPicPr>
          <p:cNvPr id="6" name="Image 1" descr="Chec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2800" y="2345580"/>
            <a:ext cx="203200" cy="2032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130300" y="2311400"/>
            <a:ext cx="4775201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Keep the focus on P; listen, and judge reasonably</a:t>
            </a:r>
            <a:endParaRPr lang="en-US" sz="1400" dirty="0"/>
          </a:p>
        </p:txBody>
      </p:sp>
      <p:pic>
        <p:nvPicPr>
          <p:cNvPr id="8" name="Image 2" descr="Chec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2800" y="2781300"/>
            <a:ext cx="203200" cy="20320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130300" y="2650951"/>
            <a:ext cx="477520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Repeated complaints may signal distress, genuine service failure, or both</a:t>
            </a:r>
            <a:endParaRPr lang="en-US" sz="1400" dirty="0"/>
          </a:p>
        </p:txBody>
      </p:sp>
      <p:pic>
        <p:nvPicPr>
          <p:cNvPr id="10" name="Image 3" descr="Chec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2800" y="3377847"/>
            <a:ext cx="203200" cy="20320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130300" y="3241757"/>
            <a:ext cx="477520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Not a nuisance: decide between local resolution and a formal complaint – triage don’t investigate</a:t>
            </a:r>
            <a:endParaRPr lang="en-US" sz="1400" dirty="0"/>
          </a:p>
        </p:txBody>
      </p:sp>
      <p:pic>
        <p:nvPicPr>
          <p:cNvPr id="12" name="Image 4" descr="Chec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2800" y="3856323"/>
            <a:ext cx="203200" cy="20320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1130300" y="3821763"/>
            <a:ext cx="4775201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Seek collaborative, solution-focused ways to protect P</a:t>
            </a:r>
            <a:endParaRPr lang="en-US" sz="1400" dirty="0"/>
          </a:p>
        </p:txBody>
      </p:sp>
      <p:sp>
        <p:nvSpPr>
          <p:cNvPr id="14" name="Text 7"/>
          <p:cNvSpPr/>
          <p:nvPr/>
        </p:nvSpPr>
        <p:spPr>
          <a:xfrm>
            <a:off x="812800" y="4826000"/>
            <a:ext cx="5232400" cy="586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 i="1" dirty="0">
                <a:solidFill>
                  <a:srgbClr val="82652F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How many minor complaints, taken together, should prompt a review of the safety of P’s care?</a:t>
            </a:r>
            <a:endParaRPr lang="en-US" sz="1700" dirty="0"/>
          </a:p>
        </p:txBody>
      </p:sp>
      <p:sp>
        <p:nvSpPr>
          <p:cNvPr id="15" name="Text 8"/>
          <p:cNvSpPr/>
          <p:nvPr/>
        </p:nvSpPr>
        <p:spPr>
          <a:xfrm>
            <a:off x="6350000" y="1905000"/>
            <a:ext cx="518007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314D41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PATTERNS OVER TIME · RISING CONCERN</a:t>
            </a:r>
            <a:endParaRPr lang="en-US" sz="1200" dirty="0"/>
          </a:p>
        </p:txBody>
      </p:sp>
      <p:sp>
        <p:nvSpPr>
          <p:cNvPr id="16" name="Text 9"/>
          <p:cNvSpPr/>
          <p:nvPr/>
        </p:nvSpPr>
        <p:spPr>
          <a:xfrm>
            <a:off x="6350000" y="2222500"/>
            <a:ext cx="5029200" cy="528290"/>
          </a:xfrm>
          <a:prstGeom prst="roundRect">
            <a:avLst>
              <a:gd name="adj" fmla="val 9616"/>
            </a:avLst>
          </a:prstGeom>
          <a:solidFill>
            <a:srgbClr val="DCE6DF"/>
          </a:solidFill>
          <a:ln/>
        </p:spPr>
        <p:txBody>
          <a:bodyPr wrap="square" lIns="162921" tIns="112121" rIns="162921" bIns="112121" rtlCol="0" anchor="ctr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22362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Isolated mistakes</a:t>
            </a:r>
            <a:endParaRPr lang="en-US" sz="1400" dirty="0"/>
          </a:p>
        </p:txBody>
      </p:sp>
      <p:sp>
        <p:nvSpPr>
          <p:cNvPr id="17" name="Text 10"/>
          <p:cNvSpPr/>
          <p:nvPr/>
        </p:nvSpPr>
        <p:spPr>
          <a:xfrm>
            <a:off x="6604000" y="2882900"/>
            <a:ext cx="4775200" cy="528290"/>
          </a:xfrm>
          <a:prstGeom prst="roundRect">
            <a:avLst>
              <a:gd name="adj" fmla="val 9616"/>
            </a:avLst>
          </a:prstGeom>
          <a:solidFill>
            <a:srgbClr val="B9CCBE"/>
          </a:solidFill>
          <a:ln/>
        </p:spPr>
        <p:txBody>
          <a:bodyPr wrap="square" lIns="162921" tIns="112121" rIns="162921" bIns="112121" rtlCol="0" anchor="ctr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22362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Recurring problems</a:t>
            </a:r>
            <a:endParaRPr lang="en-US" sz="1400" dirty="0"/>
          </a:p>
        </p:txBody>
      </p:sp>
      <p:sp>
        <p:nvSpPr>
          <p:cNvPr id="18" name="Text 11"/>
          <p:cNvSpPr/>
          <p:nvPr/>
        </p:nvSpPr>
        <p:spPr>
          <a:xfrm>
            <a:off x="6858000" y="3543300"/>
            <a:ext cx="4521200" cy="528290"/>
          </a:xfrm>
          <a:prstGeom prst="roundRect">
            <a:avLst>
              <a:gd name="adj" fmla="val 9616"/>
            </a:avLst>
          </a:prstGeom>
          <a:solidFill>
            <a:srgbClr val="8FA898"/>
          </a:solidFill>
          <a:ln/>
        </p:spPr>
        <p:txBody>
          <a:bodyPr wrap="square" lIns="162921" tIns="112121" rIns="162921" bIns="112121" rtlCol="0" anchor="ctr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Inadequate support plans</a:t>
            </a:r>
            <a:endParaRPr lang="en-US" sz="1400" dirty="0"/>
          </a:p>
        </p:txBody>
      </p:sp>
      <p:sp>
        <p:nvSpPr>
          <p:cNvPr id="19" name="Text 12"/>
          <p:cNvSpPr/>
          <p:nvPr/>
        </p:nvSpPr>
        <p:spPr>
          <a:xfrm>
            <a:off x="7112000" y="4203700"/>
            <a:ext cx="4267200" cy="528290"/>
          </a:xfrm>
          <a:prstGeom prst="roundRect">
            <a:avLst>
              <a:gd name="adj" fmla="val 9616"/>
            </a:avLst>
          </a:prstGeom>
          <a:solidFill>
            <a:srgbClr val="53755D"/>
          </a:solidFill>
          <a:ln/>
        </p:spPr>
        <p:txBody>
          <a:bodyPr wrap="square" lIns="162921" tIns="112121" rIns="162921" bIns="112121" rtlCol="0" anchor="ctr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Organisational failures</a:t>
            </a:r>
            <a:endParaRPr lang="en-US" sz="1400" dirty="0"/>
          </a:p>
        </p:txBody>
      </p:sp>
      <p:sp>
        <p:nvSpPr>
          <p:cNvPr id="20" name="Shape 13"/>
          <p:cNvSpPr/>
          <p:nvPr/>
        </p:nvSpPr>
        <p:spPr>
          <a:xfrm>
            <a:off x="7366000" y="4864100"/>
            <a:ext cx="4013200" cy="528290"/>
          </a:xfrm>
          <a:prstGeom prst="roundRect">
            <a:avLst>
              <a:gd name="adj" fmla="val 9616"/>
            </a:avLst>
          </a:prstGeom>
          <a:solidFill>
            <a:srgbClr val="22362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5" descr="Warni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543800" y="5026620"/>
            <a:ext cx="203200" cy="203200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7848600" y="5003800"/>
            <a:ext cx="2339519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Safeguarding concerns</a:t>
            </a:r>
            <a:endParaRPr lang="en-US" sz="1400" dirty="0"/>
          </a:p>
        </p:txBody>
      </p:sp>
      <p:sp>
        <p:nvSpPr>
          <p:cNvPr id="23" name="Text 15"/>
          <p:cNvSpPr/>
          <p:nvPr/>
        </p:nvSpPr>
        <p:spPr>
          <a:xfrm>
            <a:off x="6350000" y="5575300"/>
            <a:ext cx="5180076" cy="436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Each level needs professional judgement: respond in proportion to the evidence and the potential harm.</a:t>
            </a:r>
            <a:endParaRPr lang="en-US" sz="12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282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7E1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WHAT WE GRAPPLE WITH · 3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Triaging complaints (not investigating)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9150" y="1911350"/>
            <a:ext cx="2438400" cy="2590800"/>
          </a:xfrm>
          <a:prstGeom prst="roundRect">
            <a:avLst>
              <a:gd name="adj" fmla="val 3906"/>
            </a:avLst>
          </a:prstGeom>
          <a:solidFill>
            <a:srgbClr val="F4F1EA"/>
          </a:solidFill>
          <a:ln w="12700">
            <a:solidFill>
              <a:srgbClr val="8FA89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1003300" y="2095500"/>
            <a:ext cx="220216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B79A62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261616" y="2131070"/>
            <a:ext cx="1441847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Receive &amp; log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108456" y="2514600"/>
            <a:ext cx="2019427" cy="1054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48844" indent="-148844" algn="l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Date, source and summary</a:t>
            </a:r>
            <a:endParaRPr lang="en-US" sz="1200" dirty="0"/>
          </a:p>
          <a:p>
            <a:pPr marL="148844" indent="-148844" algn="l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Attach the documents</a:t>
            </a:r>
            <a:endParaRPr lang="en-US" sz="1200" dirty="0"/>
          </a:p>
          <a:p>
            <a:pPr marL="148844" indent="-148844" algn="l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Note any immediate risk</a:t>
            </a:r>
            <a:endParaRPr lang="en-US" sz="1200" dirty="0"/>
          </a:p>
          <a:p>
            <a:pPr marL="148844" indent="-148844" algn="l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Acknowledge receipt</a:t>
            </a:r>
            <a:endParaRPr lang="en-US" sz="1200" dirty="0"/>
          </a:p>
        </p:txBody>
      </p:sp>
      <p:pic>
        <p:nvPicPr>
          <p:cNvPr id="8" name="Image 0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289300" y="3136900"/>
            <a:ext cx="203200" cy="1397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3524250" y="1911350"/>
            <a:ext cx="2438400" cy="2590800"/>
          </a:xfrm>
          <a:prstGeom prst="roundRect">
            <a:avLst>
              <a:gd name="adj" fmla="val 3906"/>
            </a:avLst>
          </a:prstGeom>
          <a:solidFill>
            <a:srgbClr val="F4F1EA"/>
          </a:solidFill>
          <a:ln w="12700">
            <a:solidFill>
              <a:srgbClr val="8FA89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3708400" y="2095500"/>
            <a:ext cx="220216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B79A62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2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3966716" y="2131070"/>
            <a:ext cx="1356836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Initial screen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3813556" y="2514600"/>
            <a:ext cx="2019427" cy="1054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48844" indent="-148844" algn="l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Immediate risk to safety or health?</a:t>
            </a:r>
            <a:endParaRPr lang="en-US" sz="1200" dirty="0"/>
          </a:p>
          <a:p>
            <a:pPr marL="148844" indent="-148844" algn="l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Abuse, neglect or crime?</a:t>
            </a:r>
            <a:endParaRPr lang="en-US" sz="1200" dirty="0"/>
          </a:p>
          <a:p>
            <a:pPr marL="148844" indent="-148844" algn="l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Urgent medical or placement issue?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670300" y="3601839"/>
            <a:ext cx="2146300" cy="830461"/>
          </a:xfrm>
          <a:prstGeom prst="roundRect">
            <a:avLst>
              <a:gd name="adj" fmla="val 7646"/>
            </a:avLst>
          </a:prstGeom>
          <a:solidFill>
            <a:srgbClr val="9E3B2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3755835" y="3752255"/>
            <a:ext cx="197523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YES → escalate now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3755835" y="4022179"/>
            <a:ext cx="1975231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Safeguarding, LA/ICB, CQC</a:t>
            </a:r>
            <a:endParaRPr lang="en-US" sz="1200" dirty="0"/>
          </a:p>
        </p:txBody>
      </p:sp>
      <p:pic>
        <p:nvPicPr>
          <p:cNvPr id="16" name="Image 1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994400" y="3136900"/>
            <a:ext cx="203200" cy="139700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6229350" y="1911350"/>
            <a:ext cx="2438400" cy="2590800"/>
          </a:xfrm>
          <a:prstGeom prst="roundRect">
            <a:avLst>
              <a:gd name="adj" fmla="val 3906"/>
            </a:avLst>
          </a:prstGeom>
          <a:solidFill>
            <a:srgbClr val="F4F1EA"/>
          </a:solidFill>
          <a:ln w="12700">
            <a:solidFill>
              <a:srgbClr val="8FA89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4"/>
          <p:cNvSpPr/>
          <p:nvPr/>
        </p:nvSpPr>
        <p:spPr>
          <a:xfrm>
            <a:off x="6413500" y="2095500"/>
            <a:ext cx="220216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B79A62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3</a:t>
            </a:r>
            <a:endParaRPr lang="en-US" sz="2600" dirty="0"/>
          </a:p>
        </p:txBody>
      </p:sp>
      <p:sp>
        <p:nvSpPr>
          <p:cNvPr id="19" name="Text 15"/>
          <p:cNvSpPr/>
          <p:nvPr/>
        </p:nvSpPr>
        <p:spPr>
          <a:xfrm>
            <a:off x="6671816" y="2131070"/>
            <a:ext cx="650260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Assess</a:t>
            </a:r>
            <a:endParaRPr lang="en-US" sz="1700" dirty="0"/>
          </a:p>
        </p:txBody>
      </p:sp>
      <p:sp>
        <p:nvSpPr>
          <p:cNvPr id="20" name="Text 16"/>
          <p:cNvSpPr/>
          <p:nvPr/>
        </p:nvSpPr>
        <p:spPr>
          <a:xfrm>
            <a:off x="6518656" y="2514600"/>
            <a:ext cx="2019427" cy="1259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48844" indent="-148844" algn="l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 pattern, or a one-off mistake?</a:t>
            </a:r>
            <a:endParaRPr lang="en-US" sz="1200" dirty="0"/>
          </a:p>
          <a:p>
            <a:pPr marL="148844" indent="-148844" algn="l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Is the support plan adequate?</a:t>
            </a:r>
            <a:endParaRPr lang="en-US" sz="1200" dirty="0"/>
          </a:p>
          <a:p>
            <a:pPr marL="148844" indent="-148844" algn="l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Institutional failure?</a:t>
            </a:r>
            <a:endParaRPr lang="en-US" sz="1200" dirty="0"/>
          </a:p>
          <a:p>
            <a:pPr marL="148844" indent="-148844" algn="l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Already being dealt with?</a:t>
            </a:r>
            <a:endParaRPr lang="en-US" sz="1200" dirty="0"/>
          </a:p>
        </p:txBody>
      </p:sp>
      <p:pic>
        <p:nvPicPr>
          <p:cNvPr id="21" name="Image 2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699500" y="3136900"/>
            <a:ext cx="203200" cy="139700"/>
          </a:xfrm>
          <a:prstGeom prst="rect">
            <a:avLst/>
          </a:prstGeom>
        </p:spPr>
      </p:pic>
      <p:sp>
        <p:nvSpPr>
          <p:cNvPr id="22" name="Shape 17"/>
          <p:cNvSpPr/>
          <p:nvPr/>
        </p:nvSpPr>
        <p:spPr>
          <a:xfrm>
            <a:off x="8934450" y="1911350"/>
            <a:ext cx="2438400" cy="2590800"/>
          </a:xfrm>
          <a:prstGeom prst="roundRect">
            <a:avLst>
              <a:gd name="adj" fmla="val 3906"/>
            </a:avLst>
          </a:prstGeom>
          <a:solidFill>
            <a:srgbClr val="F4F1EA"/>
          </a:solidFill>
          <a:ln w="12700">
            <a:solidFill>
              <a:srgbClr val="8FA89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18"/>
          <p:cNvSpPr/>
          <p:nvPr/>
        </p:nvSpPr>
        <p:spPr>
          <a:xfrm>
            <a:off x="9118600" y="2095500"/>
            <a:ext cx="220216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B79A62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4</a:t>
            </a:r>
            <a:endParaRPr lang="en-US" sz="2600" dirty="0"/>
          </a:p>
        </p:txBody>
      </p:sp>
      <p:sp>
        <p:nvSpPr>
          <p:cNvPr id="24" name="Text 19"/>
          <p:cNvSpPr/>
          <p:nvPr/>
        </p:nvSpPr>
        <p:spPr>
          <a:xfrm>
            <a:off x="9376916" y="2131070"/>
            <a:ext cx="722531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Decide</a:t>
            </a:r>
            <a:endParaRPr lang="en-US" sz="1700" dirty="0"/>
          </a:p>
        </p:txBody>
      </p:sp>
      <p:sp>
        <p:nvSpPr>
          <p:cNvPr id="25" name="Text 20"/>
          <p:cNvSpPr/>
          <p:nvPr/>
        </p:nvSpPr>
        <p:spPr>
          <a:xfrm>
            <a:off x="9118600" y="2501900"/>
            <a:ext cx="2070100" cy="365720"/>
          </a:xfrm>
          <a:prstGeom prst="roundRect">
            <a:avLst>
              <a:gd name="adj" fmla="val 13890"/>
            </a:avLst>
          </a:prstGeom>
          <a:solidFill>
            <a:srgbClr val="22362D"/>
          </a:solidFill>
          <a:ln/>
        </p:spPr>
        <p:txBody>
          <a:bodyPr wrap="square" lIns="32556" tIns="61321" rIns="32556" bIns="35921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Critical / safeguarding</a:t>
            </a:r>
            <a:endParaRPr lang="en-US" sz="1200" dirty="0"/>
          </a:p>
        </p:txBody>
      </p:sp>
      <p:sp>
        <p:nvSpPr>
          <p:cNvPr id="26" name="Text 21"/>
          <p:cNvSpPr/>
          <p:nvPr/>
        </p:nvSpPr>
        <p:spPr>
          <a:xfrm>
            <a:off x="9118600" y="2943820"/>
            <a:ext cx="2070100" cy="365720"/>
          </a:xfrm>
          <a:prstGeom prst="roundRect">
            <a:avLst>
              <a:gd name="adj" fmla="val 13890"/>
            </a:avLst>
          </a:prstGeom>
          <a:solidFill>
            <a:srgbClr val="53755D"/>
          </a:solidFill>
          <a:ln/>
        </p:spPr>
        <p:txBody>
          <a:bodyPr wrap="square" lIns="32556" tIns="61321" rIns="32556" bIns="35921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Formal complaint</a:t>
            </a:r>
            <a:endParaRPr lang="en-US" sz="1200" dirty="0"/>
          </a:p>
        </p:txBody>
      </p:sp>
      <p:sp>
        <p:nvSpPr>
          <p:cNvPr id="27" name="Text 22"/>
          <p:cNvSpPr/>
          <p:nvPr/>
        </p:nvSpPr>
        <p:spPr>
          <a:xfrm>
            <a:off x="9118600" y="3385741"/>
            <a:ext cx="2070100" cy="365720"/>
          </a:xfrm>
          <a:prstGeom prst="roundRect">
            <a:avLst>
              <a:gd name="adj" fmla="val 13890"/>
            </a:avLst>
          </a:prstGeom>
          <a:solidFill>
            <a:srgbClr val="D9D1C0"/>
          </a:solidFill>
          <a:ln/>
        </p:spPr>
        <p:txBody>
          <a:bodyPr wrap="square" lIns="32556" tIns="61321" rIns="32556" bIns="35921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Advice &amp; guidance</a:t>
            </a:r>
            <a:endParaRPr lang="en-US" sz="1200" dirty="0"/>
          </a:p>
        </p:txBody>
      </p:sp>
      <p:sp>
        <p:nvSpPr>
          <p:cNvPr id="28" name="Text 23"/>
          <p:cNvSpPr/>
          <p:nvPr/>
        </p:nvSpPr>
        <p:spPr>
          <a:xfrm>
            <a:off x="9124950" y="3834011"/>
            <a:ext cx="2057400" cy="353020"/>
          </a:xfrm>
          <a:prstGeom prst="roundRect">
            <a:avLst>
              <a:gd name="adj" fmla="val 12591"/>
            </a:avLst>
          </a:prstGeom>
          <a:noFill/>
          <a:ln w="12700">
            <a:solidFill>
              <a:srgbClr val="8FA898"/>
            </a:solidFill>
            <a:prstDash val="solid"/>
          </a:ln>
        </p:spPr>
        <p:txBody>
          <a:bodyPr wrap="square" lIns="28066" tIns="56831" rIns="28066" bIns="31431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Monitor &amp; revisit</a:t>
            </a:r>
            <a:endParaRPr lang="en-US" sz="1200" dirty="0"/>
          </a:p>
        </p:txBody>
      </p:sp>
      <p:sp>
        <p:nvSpPr>
          <p:cNvPr id="29" name="Shape 24"/>
          <p:cNvSpPr/>
          <p:nvPr/>
        </p:nvSpPr>
        <p:spPr>
          <a:xfrm>
            <a:off x="819150" y="4705350"/>
            <a:ext cx="5143500" cy="741660"/>
          </a:xfrm>
          <a:prstGeom prst="roundRect">
            <a:avLst>
              <a:gd name="adj" fmla="val 12843"/>
            </a:avLst>
          </a:prstGeom>
          <a:solidFill>
            <a:srgbClr val="F4F1EA"/>
          </a:solidFill>
          <a:ln w="12700">
            <a:solidFill>
              <a:srgbClr val="8FA89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5"/>
          <p:cNvSpPr/>
          <p:nvPr/>
        </p:nvSpPr>
        <p:spPr>
          <a:xfrm>
            <a:off x="1003300" y="4911080"/>
            <a:ext cx="220216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B79A62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5</a:t>
            </a:r>
            <a:endParaRPr lang="en-US" sz="2600" dirty="0"/>
          </a:p>
        </p:txBody>
      </p:sp>
      <p:sp>
        <p:nvSpPr>
          <p:cNvPr id="31" name="Text 26"/>
          <p:cNvSpPr/>
          <p:nvPr/>
        </p:nvSpPr>
        <p:spPr>
          <a:xfrm>
            <a:off x="1299716" y="4838700"/>
            <a:ext cx="4613148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Implement &amp; follow up</a:t>
            </a:r>
            <a:endParaRPr lang="en-US" sz="1600" dirty="0"/>
          </a:p>
        </p:txBody>
      </p:sp>
      <p:sp>
        <p:nvSpPr>
          <p:cNvPr id="32" name="Text 27"/>
          <p:cNvSpPr/>
          <p:nvPr/>
        </p:nvSpPr>
        <p:spPr>
          <a:xfrm>
            <a:off x="1299716" y="5107930"/>
            <a:ext cx="4613148" cy="231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Tell the parties · track actions · re-assess if it persists</a:t>
            </a:r>
            <a:endParaRPr lang="en-US" sz="1200" dirty="0"/>
          </a:p>
        </p:txBody>
      </p:sp>
      <p:sp>
        <p:nvSpPr>
          <p:cNvPr id="33" name="Shape 28"/>
          <p:cNvSpPr/>
          <p:nvPr/>
        </p:nvSpPr>
        <p:spPr>
          <a:xfrm>
            <a:off x="6223000" y="4699000"/>
            <a:ext cx="5156200" cy="754360"/>
          </a:xfrm>
          <a:prstGeom prst="roundRect">
            <a:avLst>
              <a:gd name="adj" fmla="val 13468"/>
            </a:avLst>
          </a:prstGeom>
          <a:solidFill>
            <a:srgbClr val="314D4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4" name="Text 29"/>
          <p:cNvSpPr/>
          <p:nvPr/>
        </p:nvSpPr>
        <p:spPr>
          <a:xfrm>
            <a:off x="6400800" y="4911080"/>
            <a:ext cx="220216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D9C08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6</a:t>
            </a:r>
            <a:endParaRPr lang="en-US" sz="2600" dirty="0"/>
          </a:p>
        </p:txBody>
      </p:sp>
      <p:sp>
        <p:nvSpPr>
          <p:cNvPr id="35" name="Text 30"/>
          <p:cNvSpPr/>
          <p:nvPr/>
        </p:nvSpPr>
        <p:spPr>
          <a:xfrm>
            <a:off x="6697216" y="4838700"/>
            <a:ext cx="463931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Review &amp; reflect</a:t>
            </a:r>
            <a:endParaRPr lang="en-US" sz="1600" dirty="0"/>
          </a:p>
        </p:txBody>
      </p:sp>
      <p:sp>
        <p:nvSpPr>
          <p:cNvPr id="36" name="Text 31"/>
          <p:cNvSpPr/>
          <p:nvPr/>
        </p:nvSpPr>
        <p:spPr>
          <a:xfrm>
            <a:off x="6697216" y="5107930"/>
            <a:ext cx="4639310" cy="231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DCE6D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Systemic issue? · supervision or peer network · risk records</a:t>
            </a:r>
            <a:endParaRPr lang="en-US" sz="1200" dirty="0"/>
          </a:p>
        </p:txBody>
      </p:sp>
      <p:sp>
        <p:nvSpPr>
          <p:cNvPr id="37" name="Text 32"/>
          <p:cNvSpPr/>
          <p:nvPr/>
        </p:nvSpPr>
        <p:spPr>
          <a:xfrm>
            <a:off x="654304" y="55880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>
              <a:lnSpc>
                <a:spcPts val="1680"/>
              </a:lnSpc>
            </a:pPr>
            <a:r>
              <a:rPr lang="en-US" sz="1200" b="1" dirty="0">
                <a:solidFill>
                  <a:srgbClr val="314D41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Always: P’s best interests first · within the MCA, Code and order · consult family (s.4(7)(b)) · record reasoning (</a:t>
            </a:r>
            <a:r>
              <a:rPr lang="en-GB" sz="1200" b="1" dirty="0">
                <a:solidFill>
                  <a:srgbClr val="314D41"/>
                </a:solidFill>
              </a:rPr>
              <a:t>MCA Code para 5.52)</a:t>
            </a:r>
            <a:endParaRPr lang="en-US" sz="1200" dirty="0"/>
          </a:p>
        </p:txBody>
      </p:sp>
      <p:sp>
        <p:nvSpPr>
          <p:cNvPr id="38" name="Text 33"/>
          <p:cNvSpPr/>
          <p:nvPr/>
        </p:nvSpPr>
        <p:spPr>
          <a:xfrm>
            <a:off x="495808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i="1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Developed with ChatGPT from information about my practice: more detailed diagram also available</a:t>
            </a:r>
            <a:endParaRPr lang="en-US" sz="12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5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5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5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5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5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63230-3157-619F-1B5C-C4AE15BBD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EBBD6B4F-EDAA-8127-6411-9D13F2124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Proactive vs Reactive approaches</a:t>
            </a:r>
            <a:endParaRPr lang="en-US" sz="32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C570D2AA-00C3-F6F0-224E-83CF0A551914}"/>
              </a:ext>
            </a:extLst>
          </p:cNvPr>
          <p:cNvSpPr/>
          <p:nvPr/>
        </p:nvSpPr>
        <p:spPr>
          <a:xfrm>
            <a:off x="6622161" y="2609850"/>
            <a:ext cx="5067300" cy="935930"/>
          </a:xfrm>
          <a:prstGeom prst="roundRect">
            <a:avLst>
              <a:gd name="adj" fmla="val 7463"/>
            </a:avLst>
          </a:prstGeom>
          <a:solidFill>
            <a:srgbClr val="FBF9F4"/>
          </a:solidFill>
          <a:ln w="12700">
            <a:solidFill>
              <a:srgbClr val="B79A6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82A205AF-16D0-7BDD-044C-8073F850C6CB}"/>
              </a:ext>
            </a:extLst>
          </p:cNvPr>
          <p:cNvSpPr/>
          <p:nvPr/>
        </p:nvSpPr>
        <p:spPr>
          <a:xfrm>
            <a:off x="6628511" y="2868265"/>
            <a:ext cx="952500" cy="419100"/>
          </a:xfrm>
          <a:custGeom>
            <a:avLst/>
            <a:gdLst/>
            <a:ahLst/>
            <a:cxnLst/>
            <a:rect l="l" t="t" r="r" b="b"/>
            <a:pathLst>
              <a:path w="952500" h="419100">
                <a:moveTo>
                  <a:pt x="50800" y="0"/>
                </a:moveTo>
                <a:lnTo>
                  <a:pt x="901700" y="0"/>
                </a:lnTo>
                <a:arcTo wR="50800" hR="50800" stAng="16200000" swAng="5400000"/>
                <a:lnTo>
                  <a:pt x="952500" y="368300"/>
                </a:lnTo>
                <a:arcTo wR="50800" hR="50800" stAng="0" swAng="5400000"/>
                <a:lnTo>
                  <a:pt x="50800" y="419100"/>
                </a:lnTo>
                <a:arcTo wR="50800" hR="50800" stAng="5400000" swAng="5400000"/>
                <a:lnTo>
                  <a:pt x="0" y="50800"/>
                </a:lnTo>
                <a:arcTo wR="50800" hR="50800" stAng="10800000" swAng="5400000"/>
                <a:close/>
              </a:path>
            </a:pathLst>
          </a:custGeom>
          <a:solidFill>
            <a:srgbClr val="D9C08A"/>
          </a:solidFill>
          <a:ln/>
        </p:spPr>
        <p:txBody>
          <a:bodyPr wrap="square" lIns="0" tIns="76200" rIns="0" bIns="5080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22362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MUST</a:t>
            </a:r>
            <a:endParaRPr lang="en-US" sz="15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2346AF00-6BF2-DA2C-C0AE-F74298852E81}"/>
              </a:ext>
            </a:extLst>
          </p:cNvPr>
          <p:cNvSpPr/>
          <p:nvPr/>
        </p:nvSpPr>
        <p:spPr>
          <a:xfrm>
            <a:off x="7758812" y="2800350"/>
            <a:ext cx="3760836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6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Stop short of replacing public body or statutory roles</a:t>
            </a:r>
            <a:endParaRPr lang="en-US" sz="160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D282318B-DCC6-0560-0109-99229460CDFF}"/>
              </a:ext>
            </a:extLst>
          </p:cNvPr>
          <p:cNvSpPr/>
          <p:nvPr/>
        </p:nvSpPr>
        <p:spPr>
          <a:xfrm>
            <a:off x="812800" y="2225289"/>
            <a:ext cx="5080000" cy="2961371"/>
          </a:xfrm>
          <a:prstGeom prst="roundRect">
            <a:avLst>
              <a:gd name="adj" fmla="val 3012"/>
            </a:avLst>
          </a:prstGeom>
          <a:solidFill>
            <a:srgbClr val="314D4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8D48AC70-5FE5-5CDD-7E8A-50E8F54F6483}"/>
              </a:ext>
            </a:extLst>
          </p:cNvPr>
          <p:cNvSpPr/>
          <p:nvPr/>
        </p:nvSpPr>
        <p:spPr>
          <a:xfrm>
            <a:off x="1416048" y="2687783"/>
            <a:ext cx="43428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Monitor, work proactively, act and intervene at early stage</a:t>
            </a:r>
            <a:endParaRPr lang="en-US" sz="1400" dirty="0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98D3C420-BDCC-E9A1-B5DB-52B45F0C3CFA}"/>
              </a:ext>
            </a:extLst>
          </p:cNvPr>
          <p:cNvSpPr/>
          <p:nvPr/>
        </p:nvSpPr>
        <p:spPr>
          <a:xfrm>
            <a:off x="1416048" y="3165109"/>
            <a:ext cx="43428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Advocate for P and their needs</a:t>
            </a:r>
            <a:endParaRPr lang="en-US" sz="1400" dirty="0"/>
          </a:p>
        </p:txBody>
      </p:sp>
      <p:sp>
        <p:nvSpPr>
          <p:cNvPr id="20" name="Text 15">
            <a:extLst>
              <a:ext uri="{FF2B5EF4-FFF2-40B4-BE49-F238E27FC236}">
                <a16:creationId xmlns:a16="http://schemas.microsoft.com/office/drawing/2014/main" id="{197F45C6-0321-8109-2341-F27946E877C7}"/>
              </a:ext>
            </a:extLst>
          </p:cNvPr>
          <p:cNvSpPr/>
          <p:nvPr/>
        </p:nvSpPr>
        <p:spPr>
          <a:xfrm>
            <a:off x="1416048" y="3595455"/>
            <a:ext cx="43428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Challenge to achieve what is reasonable to expect</a:t>
            </a:r>
            <a:endParaRPr lang="en-US" sz="1400" dirty="0"/>
          </a:p>
        </p:txBody>
      </p:sp>
      <p:sp>
        <p:nvSpPr>
          <p:cNvPr id="22" name="Text 16">
            <a:extLst>
              <a:ext uri="{FF2B5EF4-FFF2-40B4-BE49-F238E27FC236}">
                <a16:creationId xmlns:a16="http://schemas.microsoft.com/office/drawing/2014/main" id="{8307576F-CFF0-743F-2BF7-9FF5E127450D}"/>
              </a:ext>
            </a:extLst>
          </p:cNvPr>
          <p:cNvSpPr/>
          <p:nvPr/>
        </p:nvSpPr>
        <p:spPr>
          <a:xfrm>
            <a:off x="1416048" y="4072781"/>
            <a:ext cx="43428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Work reactively where issues arise</a:t>
            </a:r>
            <a:endParaRPr lang="en-US" sz="1400" dirty="0"/>
          </a:p>
        </p:txBody>
      </p:sp>
      <p:sp>
        <p:nvSpPr>
          <p:cNvPr id="24" name="Text 0">
            <a:extLst>
              <a:ext uri="{FF2B5EF4-FFF2-40B4-BE49-F238E27FC236}">
                <a16:creationId xmlns:a16="http://schemas.microsoft.com/office/drawing/2014/main" id="{06E91341-4777-8131-35CD-9C2777A1623B}"/>
              </a:ext>
            </a:extLst>
          </p:cNvPr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WHAT WE GRAPPLE WITH · 4</a:t>
            </a:r>
            <a:endParaRPr lang="en-US" sz="1200" dirty="0"/>
          </a:p>
        </p:txBody>
      </p:sp>
      <p:sp>
        <p:nvSpPr>
          <p:cNvPr id="25" name="Text 7">
            <a:extLst>
              <a:ext uri="{FF2B5EF4-FFF2-40B4-BE49-F238E27FC236}">
                <a16:creationId xmlns:a16="http://schemas.microsoft.com/office/drawing/2014/main" id="{3A9435EC-5F25-C381-8858-16BCCE363D7D}"/>
              </a:ext>
            </a:extLst>
          </p:cNvPr>
          <p:cNvSpPr/>
          <p:nvPr/>
        </p:nvSpPr>
        <p:spPr>
          <a:xfrm>
            <a:off x="860425" y="1689100"/>
            <a:ext cx="7333316" cy="586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 i="1" dirty="0">
                <a:solidFill>
                  <a:srgbClr val="82652F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Are health and social care professionals better suited to certain cases?  </a:t>
            </a:r>
            <a:endParaRPr lang="en-US" sz="1700" dirty="0"/>
          </a:p>
        </p:txBody>
      </p:sp>
      <p:sp>
        <p:nvSpPr>
          <p:cNvPr id="26" name="Text 16">
            <a:extLst>
              <a:ext uri="{FF2B5EF4-FFF2-40B4-BE49-F238E27FC236}">
                <a16:creationId xmlns:a16="http://schemas.microsoft.com/office/drawing/2014/main" id="{19616A45-E860-0489-D070-4F638F7C6295}"/>
              </a:ext>
            </a:extLst>
          </p:cNvPr>
          <p:cNvSpPr/>
          <p:nvPr/>
        </p:nvSpPr>
        <p:spPr>
          <a:xfrm>
            <a:off x="1416048" y="4521200"/>
            <a:ext cx="43428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Undertake multiple functions; be holistic and involved</a:t>
            </a:r>
            <a:endParaRPr lang="en-US" sz="1400" dirty="0"/>
          </a:p>
        </p:txBody>
      </p:sp>
      <p:pic>
        <p:nvPicPr>
          <p:cNvPr id="27" name="Image 2" descr="Verified">
            <a:extLst>
              <a:ext uri="{FF2B5EF4-FFF2-40B4-BE49-F238E27FC236}">
                <a16:creationId xmlns:a16="http://schemas.microsoft.com/office/drawing/2014/main" id="{58A948CD-8B27-9FAF-CD50-D30897178A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33448" y="2613267"/>
            <a:ext cx="355600" cy="355600"/>
          </a:xfrm>
          <a:prstGeom prst="rect">
            <a:avLst/>
          </a:prstGeom>
        </p:spPr>
      </p:pic>
      <p:pic>
        <p:nvPicPr>
          <p:cNvPr id="28" name="Image 2" descr="Verified">
            <a:extLst>
              <a:ext uri="{FF2B5EF4-FFF2-40B4-BE49-F238E27FC236}">
                <a16:creationId xmlns:a16="http://schemas.microsoft.com/office/drawing/2014/main" id="{0B755BD3-77D8-9A46-3262-E36EFC605C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42276" y="3062219"/>
            <a:ext cx="355600" cy="355600"/>
          </a:xfrm>
          <a:prstGeom prst="rect">
            <a:avLst/>
          </a:prstGeom>
        </p:spPr>
      </p:pic>
      <p:pic>
        <p:nvPicPr>
          <p:cNvPr id="29" name="Image 2" descr="Verified">
            <a:extLst>
              <a:ext uri="{FF2B5EF4-FFF2-40B4-BE49-F238E27FC236}">
                <a16:creationId xmlns:a16="http://schemas.microsoft.com/office/drawing/2014/main" id="{74E48700-923B-90EB-88A1-465747A187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42276" y="3536447"/>
            <a:ext cx="355600" cy="355600"/>
          </a:xfrm>
          <a:prstGeom prst="rect">
            <a:avLst/>
          </a:prstGeom>
        </p:spPr>
      </p:pic>
      <p:pic>
        <p:nvPicPr>
          <p:cNvPr id="30" name="Image 2" descr="Verified">
            <a:extLst>
              <a:ext uri="{FF2B5EF4-FFF2-40B4-BE49-F238E27FC236}">
                <a16:creationId xmlns:a16="http://schemas.microsoft.com/office/drawing/2014/main" id="{BB3620B6-ACA1-E6DE-1AFC-FDF94A8621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42276" y="4010675"/>
            <a:ext cx="355600" cy="355600"/>
          </a:xfrm>
          <a:prstGeom prst="rect">
            <a:avLst/>
          </a:prstGeom>
        </p:spPr>
      </p:pic>
      <p:pic>
        <p:nvPicPr>
          <p:cNvPr id="31" name="Image 2" descr="Verified">
            <a:extLst>
              <a:ext uri="{FF2B5EF4-FFF2-40B4-BE49-F238E27FC236}">
                <a16:creationId xmlns:a16="http://schemas.microsoft.com/office/drawing/2014/main" id="{15D00058-7B8F-7872-EBE2-D87DEBEB29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42276" y="4484903"/>
            <a:ext cx="355600" cy="355600"/>
          </a:xfrm>
          <a:prstGeom prst="rect">
            <a:avLst/>
          </a:prstGeom>
        </p:spPr>
      </p:pic>
      <p:sp>
        <p:nvSpPr>
          <p:cNvPr id="32" name="Text 8">
            <a:extLst>
              <a:ext uri="{FF2B5EF4-FFF2-40B4-BE49-F238E27FC236}">
                <a16:creationId xmlns:a16="http://schemas.microsoft.com/office/drawing/2014/main" id="{3D15E690-C67C-B59C-4378-214DF7F6C525}"/>
              </a:ext>
            </a:extLst>
          </p:cNvPr>
          <p:cNvSpPr/>
          <p:nvPr/>
        </p:nvSpPr>
        <p:spPr>
          <a:xfrm>
            <a:off x="998220" y="2314288"/>
            <a:ext cx="4709160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We are trained to</a:t>
            </a:r>
            <a:endParaRPr lang="en-US" sz="1900" dirty="0"/>
          </a:p>
        </p:txBody>
      </p:sp>
      <p:sp>
        <p:nvSpPr>
          <p:cNvPr id="37" name="Shape 4">
            <a:extLst>
              <a:ext uri="{FF2B5EF4-FFF2-40B4-BE49-F238E27FC236}">
                <a16:creationId xmlns:a16="http://schemas.microsoft.com/office/drawing/2014/main" id="{B496C603-2C3C-1D3D-B263-5A04A9EE5706}"/>
              </a:ext>
            </a:extLst>
          </p:cNvPr>
          <p:cNvSpPr/>
          <p:nvPr/>
        </p:nvSpPr>
        <p:spPr>
          <a:xfrm>
            <a:off x="6628892" y="3804195"/>
            <a:ext cx="5067300" cy="935930"/>
          </a:xfrm>
          <a:prstGeom prst="roundRect">
            <a:avLst>
              <a:gd name="adj" fmla="val 7463"/>
            </a:avLst>
          </a:prstGeom>
          <a:solidFill>
            <a:srgbClr val="FBF9F4"/>
          </a:solidFill>
          <a:ln w="12700">
            <a:solidFill>
              <a:srgbClr val="B79A6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Text 5">
            <a:extLst>
              <a:ext uri="{FF2B5EF4-FFF2-40B4-BE49-F238E27FC236}">
                <a16:creationId xmlns:a16="http://schemas.microsoft.com/office/drawing/2014/main" id="{95D2F2D8-6177-2E88-EBF4-CBF8C50F7A15}"/>
              </a:ext>
            </a:extLst>
          </p:cNvPr>
          <p:cNvSpPr/>
          <p:nvPr/>
        </p:nvSpPr>
        <p:spPr>
          <a:xfrm>
            <a:off x="6635242" y="4062610"/>
            <a:ext cx="952500" cy="419100"/>
          </a:xfrm>
          <a:custGeom>
            <a:avLst/>
            <a:gdLst/>
            <a:ahLst/>
            <a:cxnLst/>
            <a:rect l="l" t="t" r="r" b="b"/>
            <a:pathLst>
              <a:path w="952500" h="419100">
                <a:moveTo>
                  <a:pt x="50800" y="0"/>
                </a:moveTo>
                <a:lnTo>
                  <a:pt x="901700" y="0"/>
                </a:lnTo>
                <a:arcTo wR="50800" hR="50800" stAng="16200000" swAng="5400000"/>
                <a:lnTo>
                  <a:pt x="952500" y="368300"/>
                </a:lnTo>
                <a:arcTo wR="50800" hR="50800" stAng="0" swAng="5400000"/>
                <a:lnTo>
                  <a:pt x="50800" y="419100"/>
                </a:lnTo>
                <a:arcTo wR="50800" hR="50800" stAng="5400000" swAng="5400000"/>
                <a:lnTo>
                  <a:pt x="0" y="50800"/>
                </a:lnTo>
                <a:arcTo wR="50800" hR="50800" stAng="10800000" swAng="5400000"/>
                <a:close/>
              </a:path>
            </a:pathLst>
          </a:custGeom>
          <a:solidFill>
            <a:srgbClr val="D9C08A"/>
          </a:solidFill>
          <a:ln/>
        </p:spPr>
        <p:txBody>
          <a:bodyPr wrap="square" lIns="0" tIns="76200" rIns="0" bIns="5080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22362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MUST</a:t>
            </a:r>
            <a:endParaRPr lang="en-US" sz="1500" dirty="0"/>
          </a:p>
        </p:txBody>
      </p:sp>
      <p:sp>
        <p:nvSpPr>
          <p:cNvPr id="39" name="Text 6">
            <a:extLst>
              <a:ext uri="{FF2B5EF4-FFF2-40B4-BE49-F238E27FC236}">
                <a16:creationId xmlns:a16="http://schemas.microsoft.com/office/drawing/2014/main" id="{B7598AC8-7C75-7871-55B7-C0B5D359A164}"/>
              </a:ext>
            </a:extLst>
          </p:cNvPr>
          <p:cNvSpPr/>
          <p:nvPr/>
        </p:nvSpPr>
        <p:spPr>
          <a:xfrm>
            <a:off x="7765543" y="3994695"/>
            <a:ext cx="3760836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6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Stop short of roles such as case manager, care </a:t>
            </a:r>
            <a:r>
              <a:rPr lang="en-US" sz="1600" dirty="0" err="1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co-ordinator</a:t>
            </a:r>
            <a:r>
              <a:rPr lang="en-US" sz="16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and key worker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608943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 animBg="1"/>
      <p:bldP spid="16" grpId="0" animBg="1"/>
      <p:bldP spid="18" grpId="0" animBg="1"/>
      <p:bldP spid="20" grpId="0" animBg="1"/>
      <p:bldP spid="22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7" grpId="0" animBg="1"/>
      <p:bldP spid="38" grpId="0" animBg="1"/>
      <p:bldP spid="3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WHAT WE GRAPPLE WITH · 5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Keeping P at the </a:t>
            </a:r>
            <a:r>
              <a:rPr lang="en-US" sz="3200" b="0" i="0" dirty="0" err="1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centre</a:t>
            </a: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 and effective cross system responses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9150" y="2482850"/>
            <a:ext cx="2654300" cy="1151781"/>
          </a:xfrm>
          <a:prstGeom prst="roundRect">
            <a:avLst>
              <a:gd name="adj" fmla="val 8270"/>
            </a:avLst>
          </a:prstGeom>
          <a:solidFill>
            <a:srgbClr val="FBF9F4"/>
          </a:solidFill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" name="Image 0" descr="Hom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03300" y="2677120"/>
            <a:ext cx="254000" cy="254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46200" y="2667000"/>
            <a:ext cx="1011198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Relatives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003300" y="3004790"/>
            <a:ext cx="2354580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May feel ignored; can have strongly held views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8718550" y="2482850"/>
            <a:ext cx="2654300" cy="1151781"/>
          </a:xfrm>
          <a:prstGeom prst="roundRect">
            <a:avLst>
              <a:gd name="adj" fmla="val 8270"/>
            </a:avLst>
          </a:prstGeom>
          <a:solidFill>
            <a:srgbClr val="FBF9F4"/>
          </a:solidFill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Image 1" descr="Glob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902700" y="2677120"/>
            <a:ext cx="254000" cy="2540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245600" y="2667000"/>
            <a:ext cx="1491972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Public bodies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8902700" y="3004790"/>
            <a:ext cx="2354580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Believe legal duties met within their resources and constrained services</a:t>
            </a:r>
            <a:endParaRPr lang="en-US" sz="1300" dirty="0"/>
          </a:p>
        </p:txBody>
      </p:sp>
      <p:pic>
        <p:nvPicPr>
          <p:cNvPr id="12" name="Image 2" descr="connector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467100" y="3048000"/>
            <a:ext cx="1612900" cy="127000"/>
          </a:xfrm>
          <a:prstGeom prst="rect">
            <a:avLst/>
          </a:prstGeom>
        </p:spPr>
      </p:pic>
      <p:pic>
        <p:nvPicPr>
          <p:cNvPr id="13" name="Image 3" descr="connector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112000" y="3048000"/>
            <a:ext cx="1612900" cy="127000"/>
          </a:xfrm>
          <a:prstGeom prst="rect">
            <a:avLst/>
          </a:prstGeom>
        </p:spPr>
      </p:pic>
      <p:pic>
        <p:nvPicPr>
          <p:cNvPr id="14" name="Image 4" descr="ellipse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080000" y="2095500"/>
            <a:ext cx="2032000" cy="2032000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5049520" y="2413000"/>
            <a:ext cx="2092960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P</a:t>
            </a:r>
            <a:endParaRPr lang="en-US" sz="6000" dirty="0"/>
          </a:p>
        </p:txBody>
      </p:sp>
      <p:sp>
        <p:nvSpPr>
          <p:cNvPr id="16" name="Text 9"/>
          <p:cNvSpPr/>
          <p:nvPr/>
        </p:nvSpPr>
        <p:spPr>
          <a:xfrm>
            <a:off x="5308600" y="3302000"/>
            <a:ext cx="1574800" cy="421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>
              <a:lnSpc>
                <a:spcPts val="1560"/>
              </a:lnSpc>
            </a:pPr>
            <a:r>
              <a:rPr lang="en-US" sz="1200" dirty="0">
                <a:solidFill>
                  <a:srgbClr val="DCE6D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wishes · identity · rights · everyday life</a:t>
            </a:r>
            <a:endParaRPr lang="en-US" sz="1200" dirty="0"/>
          </a:p>
        </p:txBody>
      </p:sp>
      <p:sp>
        <p:nvSpPr>
          <p:cNvPr id="17" name="Shape 10"/>
          <p:cNvSpPr/>
          <p:nvPr/>
        </p:nvSpPr>
        <p:spPr>
          <a:xfrm>
            <a:off x="812800" y="4457700"/>
            <a:ext cx="3403600" cy="0"/>
          </a:xfrm>
          <a:prstGeom prst="line">
            <a:avLst/>
          </a:prstGeom>
          <a:noFill/>
          <a:ln w="25400">
            <a:solidFill>
              <a:srgbClr val="9E3B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1"/>
          <p:cNvSpPr/>
          <p:nvPr/>
        </p:nvSpPr>
        <p:spPr>
          <a:xfrm>
            <a:off x="812800" y="4572000"/>
            <a:ext cx="3505708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22362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Positions polarise</a:t>
            </a:r>
            <a:endParaRPr lang="en-US" sz="1300" dirty="0"/>
          </a:p>
        </p:txBody>
      </p:sp>
      <p:sp>
        <p:nvSpPr>
          <p:cNvPr id="19" name="Text 12"/>
          <p:cNvSpPr/>
          <p:nvPr/>
        </p:nvSpPr>
        <p:spPr>
          <a:xfrm>
            <a:off x="812800" y="4853930"/>
            <a:ext cx="3505708" cy="436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 can become lost, overshadowed by the dispute</a:t>
            </a:r>
            <a:endParaRPr lang="en-US" sz="1200" dirty="0"/>
          </a:p>
        </p:txBody>
      </p:sp>
      <p:sp>
        <p:nvSpPr>
          <p:cNvPr id="20" name="Shape 13"/>
          <p:cNvSpPr/>
          <p:nvPr/>
        </p:nvSpPr>
        <p:spPr>
          <a:xfrm>
            <a:off x="4394200" y="4457700"/>
            <a:ext cx="3403600" cy="0"/>
          </a:xfrm>
          <a:prstGeom prst="line">
            <a:avLst/>
          </a:prstGeom>
          <a:noFill/>
          <a:ln w="25400">
            <a:solidFill>
              <a:srgbClr val="B79A6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4"/>
          <p:cNvSpPr/>
          <p:nvPr/>
        </p:nvSpPr>
        <p:spPr>
          <a:xfrm>
            <a:off x="4394200" y="4572000"/>
            <a:ext cx="3505708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22362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Consultation is not decision-making</a:t>
            </a:r>
            <a:endParaRPr lang="en-US" sz="1300" dirty="0"/>
          </a:p>
        </p:txBody>
      </p:sp>
      <p:sp>
        <p:nvSpPr>
          <p:cNvPr id="22" name="Text 15"/>
          <p:cNvSpPr/>
          <p:nvPr/>
        </p:nvSpPr>
        <p:spPr>
          <a:xfrm>
            <a:off x="4394200" y="4853930"/>
            <a:ext cx="3505708" cy="436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Family members can mistake giving their views on options for making the decision</a:t>
            </a:r>
            <a:endParaRPr lang="en-US" sz="1200" dirty="0"/>
          </a:p>
        </p:txBody>
      </p:sp>
      <p:sp>
        <p:nvSpPr>
          <p:cNvPr id="23" name="Shape 16"/>
          <p:cNvSpPr/>
          <p:nvPr/>
        </p:nvSpPr>
        <p:spPr>
          <a:xfrm>
            <a:off x="7975600" y="4457700"/>
            <a:ext cx="3403600" cy="0"/>
          </a:xfrm>
          <a:prstGeom prst="line">
            <a:avLst/>
          </a:prstGeom>
          <a:noFill/>
          <a:ln w="25400">
            <a:solidFill>
              <a:srgbClr val="314D4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17"/>
          <p:cNvSpPr/>
          <p:nvPr/>
        </p:nvSpPr>
        <p:spPr>
          <a:xfrm>
            <a:off x="7975600" y="4572000"/>
            <a:ext cx="3505708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22362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Best interests vs the ‘least worst’ option</a:t>
            </a:r>
            <a:endParaRPr lang="en-US" sz="1300" dirty="0"/>
          </a:p>
        </p:txBody>
      </p:sp>
      <p:sp>
        <p:nvSpPr>
          <p:cNvPr id="25" name="Text 18"/>
          <p:cNvSpPr/>
          <p:nvPr/>
        </p:nvSpPr>
        <p:spPr>
          <a:xfrm>
            <a:off x="7975600" y="4853930"/>
            <a:ext cx="3505708" cy="436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Which decision, from those available, best protects P’s rights and best interests?</a:t>
            </a:r>
            <a:endParaRPr lang="en-US" sz="12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156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282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282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282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WHAT WE GRAPPLE WITH · 6 · OUR PROFESSIONAL POSITIONS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Who supports the professional deputy?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9150" y="1911350"/>
            <a:ext cx="5067300" cy="2429371"/>
          </a:xfrm>
          <a:prstGeom prst="roundRect">
            <a:avLst>
              <a:gd name="adj" fmla="val 3921"/>
            </a:avLst>
          </a:prstGeom>
          <a:solidFill>
            <a:srgbClr val="FBF9F4"/>
          </a:solidFill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1079500" y="2171700"/>
            <a:ext cx="4682998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9E3B2E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What deputies can face</a:t>
            </a:r>
            <a:endParaRPr lang="en-US" sz="1900" dirty="0"/>
          </a:p>
        </p:txBody>
      </p:sp>
      <p:pic>
        <p:nvPicPr>
          <p:cNvPr id="6" name="Image 0" descr="Warni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9500" y="2600920"/>
            <a:ext cx="203200" cy="203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97000" y="2600920"/>
            <a:ext cx="4355973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Families refusing to meet or speak to the PWD; letters and emails from PWD go unanswered</a:t>
            </a:r>
            <a:endParaRPr lang="en-US" sz="1400" dirty="0"/>
          </a:p>
        </p:txBody>
      </p:sp>
      <p:pic>
        <p:nvPicPr>
          <p:cNvPr id="8" name="Image 1" descr="Warni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9500" y="3220641"/>
            <a:ext cx="203200" cy="2032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97000" y="3220641"/>
            <a:ext cx="4355973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Verbal abuse and intimidation</a:t>
            </a:r>
            <a:endParaRPr lang="en-US" sz="1400" dirty="0"/>
          </a:p>
        </p:txBody>
      </p:sp>
      <p:pic>
        <p:nvPicPr>
          <p:cNvPr id="10" name="Image 2" descr="Warni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9500" y="3600351"/>
            <a:ext cx="203200" cy="2032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397000" y="3600351"/>
            <a:ext cx="4355973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Formal allegations, complaints to the OPG and reports to the PWD’s professional regulator</a:t>
            </a:r>
            <a:endParaRPr lang="en-US" sz="1400" dirty="0"/>
          </a:p>
        </p:txBody>
      </p:sp>
      <p:sp>
        <p:nvSpPr>
          <p:cNvPr id="12" name="Shape 7"/>
          <p:cNvSpPr/>
          <p:nvPr/>
        </p:nvSpPr>
        <p:spPr>
          <a:xfrm>
            <a:off x="6299200" y="1905000"/>
            <a:ext cx="5080000" cy="2214761"/>
          </a:xfrm>
          <a:prstGeom prst="roundRect">
            <a:avLst>
              <a:gd name="adj" fmla="val 4587"/>
            </a:avLst>
          </a:prstGeom>
          <a:solidFill>
            <a:srgbClr val="314D4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8"/>
          <p:cNvSpPr/>
          <p:nvPr/>
        </p:nvSpPr>
        <p:spPr>
          <a:xfrm>
            <a:off x="6553200" y="2159000"/>
            <a:ext cx="4709160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What sustains the role</a:t>
            </a:r>
            <a:endParaRPr lang="en-US" sz="1900" dirty="0"/>
          </a:p>
        </p:txBody>
      </p:sp>
      <p:pic>
        <p:nvPicPr>
          <p:cNvPr id="14" name="Image 3" descr="Check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553200" y="2562820"/>
            <a:ext cx="203200" cy="20320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870700" y="2562820"/>
            <a:ext cx="4508500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Experience and maturity for independent decisions</a:t>
            </a:r>
            <a:endParaRPr lang="en-US" sz="1400" dirty="0"/>
          </a:p>
        </p:txBody>
      </p:sp>
      <p:pic>
        <p:nvPicPr>
          <p:cNvPr id="16" name="Image 4" descr="Check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553200" y="2917130"/>
            <a:ext cx="203200" cy="203200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6870700" y="2917130"/>
            <a:ext cx="4382135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Impartiality, proportion, openness with all parties</a:t>
            </a:r>
            <a:endParaRPr lang="en-US" sz="1400" dirty="0"/>
          </a:p>
        </p:txBody>
      </p:sp>
      <p:pic>
        <p:nvPicPr>
          <p:cNvPr id="18" name="Image 5" descr="Check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553200" y="3271441"/>
            <a:ext cx="203200" cy="203200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6870700" y="3271441"/>
            <a:ext cx="4382135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Supervision, reflective practice, peer support</a:t>
            </a:r>
            <a:endParaRPr lang="en-US" sz="1400" dirty="0"/>
          </a:p>
        </p:txBody>
      </p:sp>
      <p:pic>
        <p:nvPicPr>
          <p:cNvPr id="20" name="Image 6" descr="Check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553200" y="3625751"/>
            <a:ext cx="203200" cy="203200"/>
          </a:xfrm>
          <a:prstGeom prst="rect">
            <a:avLst/>
          </a:prstGeom>
        </p:spPr>
      </p:pic>
      <p:sp>
        <p:nvSpPr>
          <p:cNvPr id="21" name="Text 12"/>
          <p:cNvSpPr/>
          <p:nvPr/>
        </p:nvSpPr>
        <p:spPr>
          <a:xfrm>
            <a:off x="6870700" y="3625751"/>
            <a:ext cx="4382135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Clear terms of business and indemnity</a:t>
            </a:r>
            <a:endParaRPr lang="en-US" sz="1400" dirty="0"/>
          </a:p>
        </p:txBody>
      </p:sp>
      <p:sp>
        <p:nvSpPr>
          <p:cNvPr id="22" name="Text 13"/>
          <p:cNvSpPr/>
          <p:nvPr/>
        </p:nvSpPr>
        <p:spPr>
          <a:xfrm>
            <a:off x="654304" y="5270500"/>
            <a:ext cx="10883392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800" i="1" dirty="0">
                <a:solidFill>
                  <a:srgbClr val="82652F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What professional infrastructure keeps welfare deputies independent, competent and accountable over time?</a:t>
            </a:r>
            <a:endParaRPr lang="en-US" sz="18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E7E1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WHY DO WE DO IT?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Values first, then experience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905000"/>
            <a:ext cx="5080000" cy="2974132"/>
          </a:xfrm>
          <a:prstGeom prst="roundRect">
            <a:avLst>
              <a:gd name="adj" fmla="val 3416"/>
            </a:avLst>
          </a:prstGeom>
          <a:solidFill>
            <a:srgbClr val="F4F1EA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5" name="Image 0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66800" y="2171700"/>
            <a:ext cx="279400" cy="2794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47799" y="2159000"/>
            <a:ext cx="2451847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77500" lnSpcReduction="20000"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Our fundamental values base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066800" y="2603500"/>
            <a:ext cx="4709160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Advocacy roles: we care about vulnerable people and their rights being protected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066800" y="3314650"/>
            <a:ext cx="4709160" cy="7720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It’s why we trained in health and social care: to make a difference one person at a time – and to influence system change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066800" y="4221336"/>
            <a:ext cx="4709160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 needs it, and we have the skills and knowledge to deliver it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299200" y="1905000"/>
            <a:ext cx="5211482" cy="2933502"/>
          </a:xfrm>
          <a:prstGeom prst="roundRect">
            <a:avLst>
              <a:gd name="adj" fmla="val 3463"/>
            </a:avLst>
          </a:prstGeom>
          <a:solidFill>
            <a:srgbClr val="F4F1EA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" name="Image 1" descr="GraduationCap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553200" y="2171700"/>
            <a:ext cx="279400" cy="2794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934200" y="2159000"/>
            <a:ext cx="188214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Our experience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6553200" y="2603500"/>
            <a:ext cx="4709160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Often an extension of years as an expert witness, or in other legislative roles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6553200" y="3240980"/>
            <a:ext cx="1603524" cy="314920"/>
          </a:xfrm>
          <a:prstGeom prst="roundRect">
            <a:avLst>
              <a:gd name="adj" fmla="val 48393"/>
            </a:avLst>
          </a:prstGeom>
          <a:solidFill>
            <a:srgbClr val="314D41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Approved Clinician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8232924" y="3240980"/>
            <a:ext cx="716607" cy="314920"/>
          </a:xfrm>
          <a:prstGeom prst="roundRect">
            <a:avLst>
              <a:gd name="adj" fmla="val 48393"/>
            </a:avLst>
          </a:prstGeom>
          <a:solidFill>
            <a:srgbClr val="314D41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AMHP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9000282" y="3240980"/>
            <a:ext cx="2378918" cy="314920"/>
          </a:xfrm>
          <a:prstGeom prst="roundRect">
            <a:avLst>
              <a:gd name="adj" fmla="val 48393"/>
            </a:avLst>
          </a:prstGeom>
          <a:solidFill>
            <a:srgbClr val="314D41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DoLS Best Interests Assessor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6550361" y="3947260"/>
            <a:ext cx="4709160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>
              <a:lnSpc>
                <a:spcPts val="1960"/>
              </a:lnSpc>
            </a:pPr>
            <a:r>
              <a:rPr lang="en-US" sz="14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Passionate and driven to find new ways to work in P’s interests; break new ground; be at the forefront of innovation</a:t>
            </a:r>
            <a:endParaRPr lang="en-US" sz="14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2236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1079500"/>
            <a:ext cx="1320800" cy="1549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2000" b="1" dirty="0">
                <a:solidFill>
                  <a:srgbClr val="53755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“</a:t>
            </a:r>
            <a:endParaRPr lang="en-US" sz="12000" dirty="0"/>
          </a:p>
        </p:txBody>
      </p:sp>
      <p:sp>
        <p:nvSpPr>
          <p:cNvPr id="3" name="Text 1"/>
          <p:cNvSpPr/>
          <p:nvPr/>
        </p:nvSpPr>
        <p:spPr>
          <a:xfrm>
            <a:off x="1397000" y="2095500"/>
            <a:ext cx="9679940" cy="850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BFD0C4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Professional health and welfare deputyship is not simply about making decisions on behalf of someone who lacks capacity.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97000" y="3429000"/>
            <a:ext cx="9679940" cy="185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It is about maintaining a lawful, proportionate and person-centred decision-making process when conflict, uncertainty and competing interpretations of best interests threaten to </a:t>
            </a:r>
            <a:r>
              <a:rPr lang="en-US" sz="3000" dirty="0">
                <a:solidFill>
                  <a:srgbClr val="D9C08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overshadow the person themselves.</a:t>
            </a:r>
            <a:endParaRPr lang="en-US" sz="30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WHAT MORE IS NEEDED?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277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A greater base of evidence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2787650"/>
            <a:ext cx="10566400" cy="0"/>
          </a:xfrm>
          <a:prstGeom prst="line">
            <a:avLst/>
          </a:prstGeom>
          <a:noFill/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812800" y="1968500"/>
            <a:ext cx="6858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B79A62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1701800" y="1981845"/>
            <a:ext cx="9967722" cy="608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95"/>
              </a:lnSpc>
              <a:buNone/>
            </a:pPr>
            <a:r>
              <a:rPr lang="en-US" sz="17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How deputyship can keep the person’s voice central when family and professional relationships have broken down or are significantly strained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812800" y="4121150"/>
            <a:ext cx="10566400" cy="0"/>
          </a:xfrm>
          <a:prstGeom prst="line">
            <a:avLst/>
          </a:prstGeom>
          <a:noFill/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812800" y="3302000"/>
            <a:ext cx="6858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B79A62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2</a:t>
            </a:r>
            <a:endParaRPr lang="en-US" sz="4800" dirty="0"/>
          </a:p>
        </p:txBody>
      </p:sp>
      <p:sp>
        <p:nvSpPr>
          <p:cNvPr id="9" name="Text 7"/>
          <p:cNvSpPr/>
          <p:nvPr/>
        </p:nvSpPr>
        <p:spPr>
          <a:xfrm>
            <a:off x="1701800" y="3315345"/>
            <a:ext cx="9967722" cy="608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95"/>
              </a:lnSpc>
              <a:buNone/>
            </a:pPr>
            <a:r>
              <a:rPr lang="en-US" sz="17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How deputies can distinguish legitimate complaints from repetitive vexatious conflict, without overlooking genuine failures in care?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12800" y="4635500"/>
            <a:ext cx="6858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B79A62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3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1701800" y="4648845"/>
            <a:ext cx="9967722" cy="608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95"/>
              </a:lnSpc>
              <a:buNone/>
            </a:pPr>
            <a:r>
              <a:rPr lang="en-US" sz="17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 framework or criteria for determining a person is best placed and suitable to be a professional deputy for health and welfare</a:t>
            </a:r>
            <a:endParaRPr lang="en-US" sz="1700" dirty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7A8AD42F-CFCB-1B4E-D5A3-3F990F34FBFE}"/>
              </a:ext>
            </a:extLst>
          </p:cNvPr>
          <p:cNvSpPr/>
          <p:nvPr/>
        </p:nvSpPr>
        <p:spPr>
          <a:xfrm>
            <a:off x="812800" y="5854699"/>
            <a:ext cx="6858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B79A62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4</a:t>
            </a:r>
            <a:endParaRPr lang="en-US" sz="4800" dirty="0"/>
          </a:p>
        </p:txBody>
      </p:sp>
      <p:sp>
        <p:nvSpPr>
          <p:cNvPr id="13" name="Shape 5">
            <a:extLst>
              <a:ext uri="{FF2B5EF4-FFF2-40B4-BE49-F238E27FC236}">
                <a16:creationId xmlns:a16="http://schemas.microsoft.com/office/drawing/2014/main" id="{918FC28A-36A7-8159-3B53-18E9C5F8F1ED}"/>
              </a:ext>
            </a:extLst>
          </p:cNvPr>
          <p:cNvSpPr/>
          <p:nvPr/>
        </p:nvSpPr>
        <p:spPr>
          <a:xfrm>
            <a:off x="812800" y="5645897"/>
            <a:ext cx="10566400" cy="0"/>
          </a:xfrm>
          <a:prstGeom prst="line">
            <a:avLst/>
          </a:prstGeom>
          <a:noFill/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484EC7D4-9211-0340-E0D9-91DBD836300D}"/>
              </a:ext>
            </a:extLst>
          </p:cNvPr>
          <p:cNvSpPr/>
          <p:nvPr/>
        </p:nvSpPr>
        <p:spPr>
          <a:xfrm>
            <a:off x="1701800" y="5868044"/>
            <a:ext cx="9967722" cy="608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95"/>
              </a:lnSpc>
              <a:buNone/>
            </a:pPr>
            <a:r>
              <a:rPr lang="en-US" sz="17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Better professional support, guidance and shared standards are needed to develop this uncommon area of practice</a:t>
            </a:r>
            <a:endParaRPr lang="en-US" sz="17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2236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oncentric arcs"/>
          <p:cNvPicPr>
            <a:picLocks noChangeAspect="1"/>
          </p:cNvPicPr>
          <p:nvPr/>
        </p:nvPicPr>
        <p:blipFill>
          <a:blip r:embed="rId3"/>
          <a:srcRect t="-8" b="-8"/>
          <a:stretch/>
        </p:blipFill>
        <p:spPr>
          <a:xfrm>
            <a:off x="6604000" y="0"/>
            <a:ext cx="5588000" cy="68580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/>
          </p:nvPr>
        </p:nvSpPr>
        <p:spPr>
          <a:xfrm>
            <a:off x="812800" y="1905000"/>
            <a:ext cx="588645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7000"/>
              </a:lnSpc>
              <a:buNone/>
            </a:pPr>
            <a:r>
              <a:rPr lang="en-US" sz="7000" b="0" i="0" dirty="0">
                <a:solidFill>
                  <a:srgbClr val="F4F1E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Thank you</a:t>
            </a:r>
            <a:endParaRPr lang="en-US" sz="7000" dirty="0"/>
          </a:p>
        </p:txBody>
      </p:sp>
      <p:sp>
        <p:nvSpPr>
          <p:cNvPr id="4" name="Text 1"/>
          <p:cNvSpPr/>
          <p:nvPr/>
        </p:nvSpPr>
        <p:spPr>
          <a:xfrm>
            <a:off x="812800" y="2984500"/>
            <a:ext cx="5886450" cy="523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i="1" dirty="0">
                <a:solidFill>
                  <a:srgbClr val="D9C08A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Any questions?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825500" y="4318000"/>
            <a:ext cx="0" cy="652711"/>
          </a:xfrm>
          <a:prstGeom prst="line">
            <a:avLst/>
          </a:prstGeom>
          <a:noFill/>
          <a:ln w="25400">
            <a:solidFill>
              <a:srgbClr val="B79A6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3"/>
          <p:cNvSpPr/>
          <p:nvPr/>
        </p:nvSpPr>
        <p:spPr>
          <a:xfrm>
            <a:off x="1016000" y="4343400"/>
            <a:ext cx="5677154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F4F1E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Christine Hutchinson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1016000" y="4696420"/>
            <a:ext cx="567715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BFD0C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Christine.hutchinson11@nhs.net</a:t>
            </a:r>
            <a:endParaRPr lang="en-US" sz="14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SOURCES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531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References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1751006"/>
            <a:ext cx="10883392" cy="4604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620"/>
              </a:lnSpc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12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Mental Welfare Commission for Scotland (2025) </a:t>
            </a:r>
            <a:r>
              <a:rPr lang="en-US" sz="1200" i="1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Adults with Incapacity Act monitoring report 2024–25: Statistical monitoring</a:t>
            </a:r>
            <a:r>
              <a:rPr lang="en-GB" sz="1200" dirty="0"/>
              <a:t> at URL</a:t>
            </a:r>
            <a:r>
              <a:rPr lang="en-GB" sz="1200" i="1" dirty="0"/>
              <a:t> </a:t>
            </a:r>
            <a:r>
              <a:rPr lang="en-GB" sz="1200" dirty="0">
                <a:hlinkClick r:id="rId3"/>
              </a:rPr>
              <a:t>https://www.mwcscot.org.uk/sites/default/files/2025-11/AWIMonitoringReport_2024-25.pdf</a:t>
            </a:r>
            <a:r>
              <a:rPr lang="en-GB" sz="1200" dirty="0"/>
              <a:t> 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12800" y="2253501"/>
            <a:ext cx="10883392" cy="231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620"/>
              </a:lnSpc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12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Office of the Public Guardian (2023a) </a:t>
            </a:r>
            <a:r>
              <a:rPr lang="en-US" sz="1200" i="1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OPG Deputy Standards</a:t>
            </a:r>
            <a:r>
              <a:rPr lang="en-US" sz="12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</a:t>
            </a:r>
            <a:r>
              <a:rPr lang="en-GB" sz="1200" dirty="0"/>
              <a:t>at URL </a:t>
            </a:r>
            <a:r>
              <a:rPr lang="en-GB" sz="1200" dirty="0">
                <a:hlinkClick r:id="rId4"/>
              </a:rPr>
              <a:t>https://www.gov.uk/government/publications/opg-deputy-standards</a:t>
            </a:r>
            <a:r>
              <a:rPr lang="en-GB" sz="1200" dirty="0"/>
              <a:t> 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12800" y="2560883"/>
            <a:ext cx="10883392" cy="483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620"/>
              </a:lnSpc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12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Office of the Public Guardian (2023b) </a:t>
            </a:r>
            <a:r>
              <a:rPr lang="en-US" sz="1200" i="1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Guidance for professional deputies </a:t>
            </a:r>
            <a:r>
              <a:rPr lang="en-GB" sz="1200" dirty="0"/>
              <a:t>at URL </a:t>
            </a:r>
            <a:r>
              <a:rPr lang="en-GB" sz="1200" dirty="0">
                <a:hlinkClick r:id="rId5"/>
              </a:rPr>
              <a:t>https://www.gov.uk/government/publications/opg-deputy-standards-guidance-for-professional-deputies/guidance-for-professional-deputies</a:t>
            </a:r>
            <a:r>
              <a:rPr lang="en-GB" sz="1200" dirty="0"/>
              <a:t> 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12800" y="3090056"/>
            <a:ext cx="10883392" cy="639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620"/>
              </a:lnSpc>
            </a:pPr>
            <a:r>
              <a:rPr lang="en-US" sz="12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Office of the Public Guardian (2024) </a:t>
            </a:r>
            <a:r>
              <a:rPr lang="en-US" sz="1200" i="1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Deputy guidance: how to carry out your duties</a:t>
            </a:r>
            <a:r>
              <a:rPr lang="en-US" sz="12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</a:t>
            </a:r>
            <a:r>
              <a:rPr lang="en-GB" sz="1200" dirty="0"/>
              <a:t>at URL </a:t>
            </a:r>
            <a:r>
              <a:rPr lang="en-GB" sz="1200" dirty="0">
                <a:hlinkClick r:id="rId6"/>
              </a:rPr>
              <a:t>https://www.gov.uk/government/publications/deputy-guidance-how-to-carry-out-your-duties</a:t>
            </a:r>
            <a:r>
              <a:rPr lang="en-GB" sz="1200" dirty="0"/>
              <a:t> </a:t>
            </a:r>
          </a:p>
          <a:p>
            <a:pPr marL="0" indent="0" algn="l">
              <a:lnSpc>
                <a:spcPts val="1620"/>
              </a:lnSpc>
              <a:buNone/>
            </a:pP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12800" y="3648632"/>
            <a:ext cx="10883392" cy="231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620"/>
              </a:lnSpc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12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Office of the Public Guardian (undated) </a:t>
            </a:r>
            <a:r>
              <a:rPr lang="en-US" sz="1200" i="1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Deputies: make decisions for someone who lacks capacity </a:t>
            </a:r>
            <a:r>
              <a:rPr lang="en-GB" sz="1200" dirty="0"/>
              <a:t>at URL </a:t>
            </a:r>
            <a:r>
              <a:rPr lang="en-GB" sz="1200" dirty="0">
                <a:hlinkClick r:id="rId7"/>
              </a:rPr>
              <a:t>https://www.gov.uk/become-deputy</a:t>
            </a:r>
            <a:r>
              <a:rPr lang="en-GB" sz="1200" dirty="0"/>
              <a:t> 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12800" y="3956848"/>
            <a:ext cx="10883392" cy="447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620"/>
              </a:lnSpc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1200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Office of the Public Guardian (2026) </a:t>
            </a:r>
            <a:r>
              <a:rPr lang="en-GB" sz="1200" i="1" dirty="0"/>
              <a:t>How to be a deputy: Personal welfare decisions</a:t>
            </a:r>
            <a:r>
              <a:rPr lang="en-GB" sz="1200" dirty="0"/>
              <a:t> at URL </a:t>
            </a:r>
            <a:r>
              <a:rPr lang="en-GB" sz="1200" dirty="0">
                <a:hlinkClick r:id="rId8"/>
              </a:rPr>
              <a:t>https://www.gov.uk/government/publications/deputy-guidance-how-to-carry-out-your-duties/sd4-how-to-be-a-health-and-welfare-deputy-web-version</a:t>
            </a:r>
            <a:r>
              <a:rPr lang="en-GB" sz="1200" dirty="0"/>
              <a:t> 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12800" y="5842852"/>
            <a:ext cx="10566400" cy="0"/>
          </a:xfrm>
          <a:prstGeom prst="line">
            <a:avLst/>
          </a:prstGeom>
          <a:noFill/>
          <a:ln w="12700">
            <a:solidFill>
              <a:srgbClr val="D9D1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12800" y="6070332"/>
            <a:ext cx="10883392" cy="436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4A5A5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With thanks to LPS Law’s Neil AI-len (powered by Claude), 39 Essex Chambers, and Alex Ruck Keene’s Mental Capacity Law and Policy website for case law references and commentary.</a:t>
            </a:r>
            <a:endParaRPr lang="en-US" sz="12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2652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SOURCES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531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22362D"/>
                </a:solidFill>
                <a:latin typeface="EB Garamond" pitchFamily="18" charset="0"/>
                <a:ea typeface="EB Garamond" pitchFamily="18" charset="-122"/>
                <a:cs typeface="EB Garamond" pitchFamily="18" charset="-120"/>
              </a:rPr>
              <a:t>Cases cited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1859865"/>
            <a:ext cx="544169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i="1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 P</a:t>
            </a:r>
            <a:r>
              <a:rPr lang="en-US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[2010] EWHC 1592 (Fam)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12800" y="3598457"/>
            <a:ext cx="544169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i="1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 CB</a:t>
            </a:r>
            <a:r>
              <a:rPr lang="en-US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[2021] EWCOP 43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12800" y="2206834"/>
            <a:ext cx="544169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i="1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G v E, Manchester City Council and F</a:t>
            </a:r>
            <a:r>
              <a:rPr lang="en-US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[2010] EWHC 2512 (Fam)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12800" y="3945426"/>
            <a:ext cx="544169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i="1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AB v CD (By The Official Solicitor) &amp; Anor</a:t>
            </a:r>
            <a:r>
              <a:rPr lang="en-US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[2024] EWCOP 32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12800" y="2550055"/>
            <a:ext cx="544169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i="1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SBC v PBA and Others</a:t>
            </a:r>
            <a:r>
              <a:rPr lang="en-US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[2011] EWHC 2580 (Fam)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12800" y="4299889"/>
            <a:ext cx="544169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i="1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 XY</a:t>
            </a:r>
            <a:r>
              <a:rPr lang="en-US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[2025] EWCOP 55 (T2)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12800" y="2904519"/>
            <a:ext cx="544169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i="1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 Local Authority v TZ (No 2)</a:t>
            </a:r>
            <a:r>
              <a:rPr lang="en-US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[2014] EWHC 973 (COP)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12800" y="4646858"/>
            <a:ext cx="544169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i="1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Parr v Cheshire East Council &amp; Anor</a:t>
            </a:r>
            <a:r>
              <a:rPr lang="en-US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[2026] </a:t>
            </a:r>
            <a:r>
              <a:rPr lang="en-US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EWCOP 1 (</a:t>
            </a:r>
            <a:r>
              <a:rPr lang="en-US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T3)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12800" y="3251488"/>
            <a:ext cx="9236635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i="1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 Lawson, Mottram and Hopton (Appointment of Personal Welfare Deputies)</a:t>
            </a:r>
            <a:r>
              <a:rPr lang="en-US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[2019] EWCOP 22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12800" y="4993827"/>
            <a:ext cx="8429812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i="1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 HB (Appointment of Personal Welfare Deputy)</a:t>
            </a:r>
            <a:r>
              <a:rPr lang="en-US" dirty="0">
                <a:solidFill>
                  <a:srgbClr val="1F2A24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[2026] EWCA Civ 960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3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Before and Beyond the Court Order">
  <a:themeElements>
    <a:clrScheme name="Before and Beyond the Court Order">
      <a:dk1>
        <a:srgbClr val="22362D"/>
      </a:dk1>
      <a:lt1>
        <a:srgbClr val="F4F1EA"/>
      </a:lt1>
      <a:dk2>
        <a:srgbClr val="57655C"/>
      </a:dk2>
      <a:lt2>
        <a:srgbClr val="DFDED7"/>
      </a:lt2>
      <a:accent1>
        <a:srgbClr val="82652F"/>
      </a:accent1>
      <a:accent2>
        <a:srgbClr val="B79A62"/>
      </a:accent2>
      <a:accent3>
        <a:srgbClr val="D9C08A"/>
      </a:accent3>
      <a:accent4>
        <a:srgbClr val="9E3B2E"/>
      </a:accent4>
      <a:accent5>
        <a:srgbClr val="4A5A50"/>
      </a:accent5>
      <a:accent6>
        <a:srgbClr val="BFD0C4"/>
      </a:accent6>
      <a:hlink>
        <a:srgbClr val="0563C1"/>
      </a:hlink>
      <a:folHlink>
        <a:srgbClr val="954F72"/>
      </a:folHlink>
    </a:clrScheme>
    <a:fontScheme name="Before and Beyond the Court Order">
      <a:majorFont>
        <a:latin typeface="EB Garamon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ublic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3382</Words>
  <Application>Microsoft Office PowerPoint</Application>
  <PresentationFormat>Widescreen</PresentationFormat>
  <Paragraphs>446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EB Garamond</vt:lpstr>
      <vt:lpstr>Public Sans</vt:lpstr>
      <vt:lpstr>Before and Beyond the Court Order</vt:lpstr>
      <vt:lpstr>Before and Beyond the Court Order</vt:lpstr>
      <vt:lpstr>PowerPoint Presentation</vt:lpstr>
      <vt:lpstr>Two deputies, one journey</vt:lpstr>
      <vt:lpstr>Commonality of circumstances</vt:lpstr>
      <vt:lpstr>AB v CD &amp; Anor [2024] EWCOP 32</vt:lpstr>
      <vt:lpstr>In Scotland, welfare guardians are common</vt:lpstr>
      <vt:lpstr>In England and Wales, the picture is unclear</vt:lpstr>
      <vt:lpstr>Attorneys are everywhere; deputies are not</vt:lpstr>
      <vt:lpstr>Professional welfare deputies: are the numbers right? </vt:lpstr>
      <vt:lpstr>What a professional deputy can offer</vt:lpstr>
      <vt:lpstr>Mental Capacity Act 2005</vt:lpstr>
      <vt:lpstr>From caution to “no presumption”</vt:lpstr>
      <vt:lpstr>A split, then the Court of Appeal</vt:lpstr>
      <vt:lpstr>When a welfare deputy may well be appropriate</vt:lpstr>
      <vt:lpstr>Five OPG sources – and little else</vt:lpstr>
      <vt:lpstr>In short, it may be appropriate where…</vt:lpstr>
      <vt:lpstr>Changing or ending a welfare deputyship</vt:lpstr>
      <vt:lpstr>Deputyship, or more court decisions?</vt:lpstr>
      <vt:lpstr>Getting the right deputy in place</vt:lpstr>
      <vt:lpstr>Authority is variable</vt:lpstr>
      <vt:lpstr>Acting as the professional deputy</vt:lpstr>
      <vt:lpstr>Making the MCA work in practice</vt:lpstr>
      <vt:lpstr>Complaints and conflict</vt:lpstr>
      <vt:lpstr>Triaging complaints (not investigating)</vt:lpstr>
      <vt:lpstr>Proactive vs Reactive approaches</vt:lpstr>
      <vt:lpstr>Keeping P at the centre and effective cross system responses</vt:lpstr>
      <vt:lpstr>Who supports the professional deputy?</vt:lpstr>
      <vt:lpstr>Values first, then experience</vt:lpstr>
      <vt:lpstr>PowerPoint Presentation</vt:lpstr>
      <vt:lpstr>A greater base of evidence</vt:lpstr>
      <vt:lpstr>Thank you</vt:lpstr>
      <vt:lpstr>References</vt:lpstr>
      <vt:lpstr>Cases cited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Before and Beyond the Court Order</dc:title>
  <dc:subject/>
  <dc:creator>Lauren Brown</dc:creator>
  <cp:lastModifiedBy>Lauren Brown</cp:lastModifiedBy>
  <cp:revision>2</cp:revision>
  <dcterms:created xsi:type="dcterms:W3CDTF">2026-10-18T12:20:57Z</dcterms:created>
  <dcterms:modified xsi:type="dcterms:W3CDTF">2026-10-19T13:39:07Z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2A56C18F-F386-45CF-A952-8C05BD4EBD25</vt:lpwstr>
  </property>
  <property fmtid="{D5CDD505-2E9C-101B-9397-08002B2CF9AE}" pid="3" name="ArticulatePath">
    <vt:lpwstr>2026 10 22 Swits Prof PWD presentation FINAL</vt:lpwstr>
  </property>
</Properties>
</file>