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33"/>
  </p:notesMasterIdLst>
  <p:sldIdLst>
    <p:sldId id="275" r:id="rId3"/>
    <p:sldId id="303" r:id="rId4"/>
    <p:sldId id="386" r:id="rId5"/>
    <p:sldId id="396" r:id="rId6"/>
    <p:sldId id="397" r:id="rId7"/>
    <p:sldId id="398" r:id="rId8"/>
    <p:sldId id="399" r:id="rId9"/>
    <p:sldId id="400" r:id="rId10"/>
    <p:sldId id="387" r:id="rId11"/>
    <p:sldId id="401" r:id="rId12"/>
    <p:sldId id="402" r:id="rId13"/>
    <p:sldId id="391" r:id="rId14"/>
    <p:sldId id="413" r:id="rId15"/>
    <p:sldId id="416" r:id="rId16"/>
    <p:sldId id="414" r:id="rId17"/>
    <p:sldId id="388" r:id="rId18"/>
    <p:sldId id="412" r:id="rId19"/>
    <p:sldId id="393" r:id="rId20"/>
    <p:sldId id="404" r:id="rId21"/>
    <p:sldId id="409" r:id="rId22"/>
    <p:sldId id="395" r:id="rId23"/>
    <p:sldId id="408" r:id="rId24"/>
    <p:sldId id="394" r:id="rId25"/>
    <p:sldId id="405" r:id="rId26"/>
    <p:sldId id="406" r:id="rId27"/>
    <p:sldId id="407" r:id="rId28"/>
    <p:sldId id="411" r:id="rId29"/>
    <p:sldId id="410" r:id="rId30"/>
    <p:sldId id="392" r:id="rId31"/>
    <p:sldId id="40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74"/>
  </p:normalViewPr>
  <p:slideViewPr>
    <p:cSldViewPr snapToGrid="0">
      <p:cViewPr varScale="1">
        <p:scale>
          <a:sx n="92" d="100"/>
          <a:sy n="92" d="100"/>
        </p:scale>
        <p:origin x="200"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157F3-6074-954B-869D-6265EFAEE230}"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79234-3B89-A042-B0FD-42E0E0735ADC}" type="slidenum">
              <a:rPr lang="en-GB" smtClean="0"/>
              <a:t>‹#›</a:t>
            </a:fld>
            <a:endParaRPr lang="en-GB"/>
          </a:p>
        </p:txBody>
      </p:sp>
    </p:spTree>
    <p:extLst>
      <p:ext uri="{BB962C8B-B14F-4D97-AF65-F5344CB8AC3E}">
        <p14:creationId xmlns:p14="http://schemas.microsoft.com/office/powerpoint/2010/main" val="310364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71C2660-719D-A34B-A9E6-D6D984589EC0}" type="slidenum">
              <a:rPr lang="en-GB" smtClean="0"/>
              <a:t>1</a:t>
            </a:fld>
            <a:endParaRPr lang="en-GB"/>
          </a:p>
        </p:txBody>
      </p:sp>
    </p:spTree>
    <p:extLst>
      <p:ext uri="{BB962C8B-B14F-4D97-AF65-F5344CB8AC3E}">
        <p14:creationId xmlns:p14="http://schemas.microsoft.com/office/powerpoint/2010/main" val="292985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AFE7718-689E-0548-8CFF-2E10CE0AC32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3710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1C2660-719D-A34B-A9E6-D6D984589EC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998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6377-EAED-E8FE-6373-66E9A2CDA8A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4B4C320-B568-75DE-DF05-21C9A0F128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22403E6-B739-AE3E-25AD-56DDE175B41A}"/>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341F5129-3B59-711A-B6E3-4229204B3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B0EC5A-4969-3A54-D753-50F057BF0E5D}"/>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40311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8BDDE-0264-CDDA-61CA-E56D1DA168F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428BCD5-1626-3BC0-5C62-62A56FC7E50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29A30B0-EEED-B9B2-2F67-DB0FC37B2C8B}"/>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84732C87-EE37-DCCE-551F-CC22065B59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D3B0E5-BE51-753B-465F-DBF45066FA7E}"/>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84960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97C4-DE4B-E6E2-1037-12C625D95B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06E930D-B286-30DA-AECA-9FE68195FC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9E7D5D-E6B4-E476-8982-A8365E4EBF13}"/>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878EBF17-897F-EA58-5AD0-B40E4E55C7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F58C33-739A-C74A-F126-3AD27B6F8291}"/>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603163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38240-2B28-30D3-4458-DDEE8F397F3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24C9C71-9B39-5598-D17B-9F2AC1ADBFE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F46B532-F0B2-EFD3-F982-3CC7EBE6D26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53BF5CC-1667-F503-3E08-D243E41B8D51}"/>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6" name="Footer Placeholder 5">
            <a:extLst>
              <a:ext uri="{FF2B5EF4-FFF2-40B4-BE49-F238E27FC236}">
                <a16:creationId xmlns:a16="http://schemas.microsoft.com/office/drawing/2014/main" id="{4039CC55-13F9-F290-5978-71C4818B2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B2E26-38D1-BD43-87DF-944E77D03F2B}"/>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1363459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B4DA4-5666-F2A0-6D27-1F4DD143EA2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BE20E6C-D4E4-1BA9-8D75-AEF4124D56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4C1007-84C4-FF73-5299-03C009EB48E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17F12C5-37E8-5CDB-F1BC-A29AFA41B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34A2A42-1DF0-3D05-E002-6A25E76269D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40DDB3E-475C-B781-76BA-E19EDF9D6147}"/>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8" name="Footer Placeholder 7">
            <a:extLst>
              <a:ext uri="{FF2B5EF4-FFF2-40B4-BE49-F238E27FC236}">
                <a16:creationId xmlns:a16="http://schemas.microsoft.com/office/drawing/2014/main" id="{C69CA3C7-5414-8567-0D9B-71A8D6C7CAA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379FF8F-435C-A4EF-A782-2AF3FB0E87B6}"/>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1185259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2B3C-3933-1F1B-1D0E-A532BA3F45F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215BF4A-87A8-2338-FD50-CD7C47B79B21}"/>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4" name="Footer Placeholder 3">
            <a:extLst>
              <a:ext uri="{FF2B5EF4-FFF2-40B4-BE49-F238E27FC236}">
                <a16:creationId xmlns:a16="http://schemas.microsoft.com/office/drawing/2014/main" id="{BAD04F20-C027-55F4-1536-69F9C77D71F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0963055-4941-52F6-BFAA-19DDBB2D979D}"/>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2541189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E47310-CD40-0ACD-7B74-097ACDB9DA04}"/>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3" name="Footer Placeholder 2">
            <a:extLst>
              <a:ext uri="{FF2B5EF4-FFF2-40B4-BE49-F238E27FC236}">
                <a16:creationId xmlns:a16="http://schemas.microsoft.com/office/drawing/2014/main" id="{111569B0-87C1-CA3F-C882-FB255BE8328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E347DF5-F7DA-E814-935A-6BB2FCF880AE}"/>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2427111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DA096-4647-B97A-3767-31F7B2079D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1E67461-6C99-DEA9-E7EB-9F5549DB06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50A1169-1B33-0285-8836-38EC3B95D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962B85-C462-F881-5414-18161257D007}"/>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6" name="Footer Placeholder 5">
            <a:extLst>
              <a:ext uri="{FF2B5EF4-FFF2-40B4-BE49-F238E27FC236}">
                <a16:creationId xmlns:a16="http://schemas.microsoft.com/office/drawing/2014/main" id="{080591EA-E07C-1FA1-F8E7-7BB8DA7A47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DD33C-222A-040C-6F6C-12CB2A491015}"/>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2838537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3A35-41AD-E1D4-CEB0-11B5D3EDB2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EEF082E-A160-9C03-35B4-35CC0095AD6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EDBE14-2557-53C4-B99C-2113ACC8DC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49D1249-EB22-057A-FE59-0F6B001F8715}"/>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6" name="Footer Placeholder 5">
            <a:extLst>
              <a:ext uri="{FF2B5EF4-FFF2-40B4-BE49-F238E27FC236}">
                <a16:creationId xmlns:a16="http://schemas.microsoft.com/office/drawing/2014/main" id="{DBF3A7A8-826A-6653-0063-CD2CF1DD54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B0D04A-F876-4FC6-E60B-D20A5EF06266}"/>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2146126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A68C5-0896-53D2-EB18-ECA154BCFA8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AAB1AB2-87FA-A182-792F-58BCC63E190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0F1CD48-A5FA-0F6E-403A-E24C9AA10881}"/>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3551F49D-B913-565D-E10D-086EB27B3C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77FFBF-2A9D-99F6-5107-F521AF2C01D7}"/>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71517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23474B-4722-E259-64ED-9539508713B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869A2EA-EA9A-710E-6803-61821A23BB1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01CD5D-B61D-B263-2241-C9F3921631B2}"/>
              </a:ext>
            </a:extLst>
          </p:cNvPr>
          <p:cNvSpPr>
            <a:spLocks noGrp="1"/>
          </p:cNvSpPr>
          <p:nvPr>
            <p:ph type="dt" sz="half" idx="10"/>
          </p:nvPr>
        </p:nvSpPr>
        <p:spPr/>
        <p:txBody>
          <a:body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A05DEB97-C595-CA6A-26DE-7EA4BCFCE9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A986A6-E3CD-E5E3-16B1-EC3159EA49C8}"/>
              </a:ext>
            </a:extLst>
          </p:cNvPr>
          <p:cNvSpPr>
            <a:spLocks noGrp="1"/>
          </p:cNvSpPr>
          <p:nvPr>
            <p:ph type="sldNum" sz="quarter" idx="12"/>
          </p:nvPr>
        </p:nvSpPr>
        <p:spPr/>
        <p:txBody>
          <a:bodyPr/>
          <a:lstStyle/>
          <a:p>
            <a:fld id="{E80A5C25-E238-E14F-B84A-F633FA7FCB69}" type="slidenum">
              <a:rPr lang="en-GB" smtClean="0"/>
              <a:t>‹#›</a:t>
            </a:fld>
            <a:endParaRPr lang="en-GB"/>
          </a:p>
        </p:txBody>
      </p:sp>
    </p:spTree>
    <p:extLst>
      <p:ext uri="{BB962C8B-B14F-4D97-AF65-F5344CB8AC3E}">
        <p14:creationId xmlns:p14="http://schemas.microsoft.com/office/powerpoint/2010/main" val="773497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Title Slide">
    <p:bg>
      <p:bgPr>
        <a:solidFill>
          <a:schemeClr val="tx1"/>
        </a:solidFill>
        <a:effectLst/>
      </p:bgPr>
    </p:bg>
    <p:spTree>
      <p:nvGrpSpPr>
        <p:cNvPr id="1" name=""/>
        <p:cNvGrpSpPr/>
        <p:nvPr/>
      </p:nvGrpSpPr>
      <p:grpSpPr>
        <a:xfrm>
          <a:off x="0" y="0"/>
          <a:ext cx="0" cy="0"/>
          <a:chOff x="0" y="0"/>
          <a:chExt cx="0" cy="0"/>
        </a:xfrm>
      </p:grpSpPr>
      <p:pic>
        <p:nvPicPr>
          <p:cNvPr id="2" name="Picture 1" descr="PSB_symbol_Gold.png">
            <a:extLst>
              <a:ext uri="{FF2B5EF4-FFF2-40B4-BE49-F238E27FC236}">
                <a16:creationId xmlns:a16="http://schemas.microsoft.com/office/drawing/2014/main" id="{90AFBAB2-848C-36D9-865C-FAB55BF40F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4000" y="1905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533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tx1"/>
        </a:solidFill>
        <a:effectLst/>
      </p:bgPr>
    </p:bg>
    <p:spTree>
      <p:nvGrpSpPr>
        <p:cNvPr id="1" name=""/>
        <p:cNvGrpSpPr/>
        <p:nvPr/>
      </p:nvGrpSpPr>
      <p:grpSpPr>
        <a:xfrm>
          <a:off x="0" y="0"/>
          <a:ext cx="0" cy="0"/>
          <a:chOff x="0" y="0"/>
          <a:chExt cx="0" cy="0"/>
        </a:xfrm>
      </p:grpSpPr>
      <p:pic>
        <p:nvPicPr>
          <p:cNvPr id="2" name="Picture 1" descr="PSB_logo_Gold.png">
            <a:extLst>
              <a:ext uri="{FF2B5EF4-FFF2-40B4-BE49-F238E27FC236}">
                <a16:creationId xmlns:a16="http://schemas.microsoft.com/office/drawing/2014/main" id="{C8CDC2C3-4975-0CFB-F3BC-1D39879A50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4000" y="1574800"/>
            <a:ext cx="4064000"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776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pic>
        <p:nvPicPr>
          <p:cNvPr id="4" name="Picture 1" descr="PSB_symbol_Gold.png">
            <a:extLst>
              <a:ext uri="{FF2B5EF4-FFF2-40B4-BE49-F238E27FC236}">
                <a16:creationId xmlns:a16="http://schemas.microsoft.com/office/drawing/2014/main" id="{234A884F-0AC1-9717-F941-D8039F4E18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491281"/>
            <a:ext cx="10972800" cy="1007319"/>
          </a:xfrm>
          <a:prstGeom prst="rect">
            <a:avLst/>
          </a:prstGeom>
        </p:spPr>
        <p:txBody>
          <a:bodyPr/>
          <a:lstStyle>
            <a:lvl1pPr>
              <a:defRPr sz="2800">
                <a:latin typeface="Campton Light" panose="00000500000000000000" pitchFamily="50" charset="0"/>
              </a:defRPr>
            </a:lvl1pPr>
          </a:lstStyle>
          <a:p>
            <a:r>
              <a:rPr lang="en-US" dirty="0"/>
              <a:t>Click to edit Master title style</a:t>
            </a:r>
          </a:p>
        </p:txBody>
      </p:sp>
      <p:sp>
        <p:nvSpPr>
          <p:cNvPr id="3" name="Content Placeholder 2"/>
          <p:cNvSpPr>
            <a:spLocks noGrp="1"/>
          </p:cNvSpPr>
          <p:nvPr>
            <p:ph idx="1"/>
          </p:nvPr>
        </p:nvSpPr>
        <p:spPr>
          <a:xfrm>
            <a:off x="609600" y="1943272"/>
            <a:ext cx="10972800" cy="3936828"/>
          </a:xfrm>
          <a:prstGeom prst="rect">
            <a:avLst/>
          </a:prstGeom>
        </p:spPr>
        <p:txBody>
          <a:bodyPr/>
          <a:lstStyle>
            <a:lvl1pPr>
              <a:defRPr>
                <a:latin typeface="Campton Light" panose="00000500000000000000" pitchFamily="50" charset="0"/>
              </a:defRPr>
            </a:lvl1pPr>
            <a:lvl2pPr>
              <a:defRPr>
                <a:latin typeface="Campton Light" panose="00000500000000000000" pitchFamily="50" charset="0"/>
              </a:defRPr>
            </a:lvl2pPr>
            <a:lvl3pPr>
              <a:defRPr>
                <a:latin typeface="Campton Light" panose="00000500000000000000" pitchFamily="50" charset="0"/>
              </a:defRPr>
            </a:lvl3pPr>
            <a:lvl4pPr>
              <a:defRPr>
                <a:latin typeface="Campton Light" panose="00000500000000000000" pitchFamily="50" charset="0"/>
              </a:defRPr>
            </a:lvl4pPr>
            <a:lvl5pPr>
              <a:defRPr>
                <a:latin typeface="Campton Light" panose="00000500000000000000"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9402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BBA8D"/>
        </a:solid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26EA986-3FB2-6210-37D3-5C00BAD30408}"/>
              </a:ext>
            </a:extLst>
          </p:cNvPr>
          <p:cNvSpPr txBox="1">
            <a:spLocks/>
          </p:cNvSpPr>
          <p:nvPr/>
        </p:nvSpPr>
        <p:spPr>
          <a:xfrm>
            <a:off x="1828800" y="488950"/>
            <a:ext cx="8534400" cy="793750"/>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bg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en-US" sz="1600" dirty="0">
              <a:solidFill>
                <a:schemeClr val="bg2"/>
              </a:solidFill>
            </a:endParaRPr>
          </a:p>
        </p:txBody>
      </p:sp>
      <p:pic>
        <p:nvPicPr>
          <p:cNvPr id="5" name="Picture 2" descr="PSB_symbol_Grey.png">
            <a:extLst>
              <a:ext uri="{FF2B5EF4-FFF2-40B4-BE49-F238E27FC236}">
                <a16:creationId xmlns:a16="http://schemas.microsoft.com/office/drawing/2014/main" id="{9F7C6C25-9E28-4032-2DEC-30C7B82D58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a:prstGeom prst="rect">
            <a:avLst/>
          </a:prstGeom>
        </p:spPr>
        <p:txBody>
          <a:bodyPr/>
          <a:lstStyle>
            <a:lvl1pPr>
              <a:defRPr sz="4000" u="sng">
                <a:solidFill>
                  <a:schemeClr val="tx1"/>
                </a:solidFill>
                <a:uFill>
                  <a:solidFill>
                    <a:srgbClr val="F7F6EE"/>
                  </a:solidFill>
                </a:uFill>
                <a:latin typeface="Campton Light" panose="00000500000000000000" pitchFamily="50"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solidFill>
                <a:latin typeface="Campton Light" panose="00000500000000000000"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142463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545C99D6-E108-CEB2-C8F5-AED0D3080E93}"/>
              </a:ext>
            </a:extLst>
          </p:cNvPr>
          <p:cNvSpPr txBox="1">
            <a:spLocks/>
          </p:cNvSpPr>
          <p:nvPr/>
        </p:nvSpPr>
        <p:spPr>
          <a:xfrm>
            <a:off x="1828800" y="488950"/>
            <a:ext cx="8534400" cy="793750"/>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bg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en-US" sz="1600" dirty="0">
              <a:solidFill>
                <a:schemeClr val="bg2"/>
              </a:solidFill>
            </a:endParaRPr>
          </a:p>
        </p:txBody>
      </p:sp>
      <p:pic>
        <p:nvPicPr>
          <p:cNvPr id="5" name="Picture 2" descr="PSB_symbol_Grey.png">
            <a:extLst>
              <a:ext uri="{FF2B5EF4-FFF2-40B4-BE49-F238E27FC236}">
                <a16:creationId xmlns:a16="http://schemas.microsoft.com/office/drawing/2014/main" id="{2E6951EB-4453-B9D1-990F-573FFD0B43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a:prstGeom prst="rect">
            <a:avLst/>
          </a:prstGeom>
        </p:spPr>
        <p:txBody>
          <a:bodyPr/>
          <a:lstStyle>
            <a:lvl1pPr>
              <a:defRPr sz="4000" u="sng">
                <a:solidFill>
                  <a:schemeClr val="tx1"/>
                </a:solidFill>
                <a:uFill>
                  <a:solidFill>
                    <a:srgbClr val="F7F6EE"/>
                  </a:solidFill>
                </a:uFill>
                <a:latin typeface="Campton Light" panose="00000500000000000000" pitchFamily="50"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a:solidFill>
                  <a:schemeClr val="tx1"/>
                </a:solidFill>
                <a:latin typeface="Campton Light" panose="00000500000000000000"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123749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rgbClr val="333437"/>
        </a:solid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050C60F3-ECEA-0522-0CCE-724A34A0462F}"/>
              </a:ext>
            </a:extLst>
          </p:cNvPr>
          <p:cNvSpPr txBox="1">
            <a:spLocks/>
          </p:cNvSpPr>
          <p:nvPr/>
        </p:nvSpPr>
        <p:spPr>
          <a:xfrm>
            <a:off x="1828800" y="488950"/>
            <a:ext cx="8534400" cy="793750"/>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bg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en-US" sz="1600" dirty="0">
              <a:solidFill>
                <a:schemeClr val="accent1"/>
              </a:solidFill>
            </a:endParaRPr>
          </a:p>
        </p:txBody>
      </p:sp>
      <p:pic>
        <p:nvPicPr>
          <p:cNvPr id="5" name="Picture 2" descr="PSB_symbol_Gold.png">
            <a:extLst>
              <a:ext uri="{FF2B5EF4-FFF2-40B4-BE49-F238E27FC236}">
                <a16:creationId xmlns:a16="http://schemas.microsoft.com/office/drawing/2014/main" id="{A656436B-9288-538E-637E-FA10826414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a:prstGeom prst="rect">
            <a:avLst/>
          </a:prstGeom>
        </p:spPr>
        <p:txBody>
          <a:bodyPr>
            <a:normAutofit/>
          </a:bodyPr>
          <a:lstStyle>
            <a:lvl1pPr>
              <a:defRPr sz="4000" u="sng">
                <a:solidFill>
                  <a:schemeClr val="accent1"/>
                </a:solidFill>
                <a:uFill>
                  <a:solidFill>
                    <a:srgbClr val="F7F6EE"/>
                  </a:solidFill>
                </a:uFill>
                <a:latin typeface="Campton Light" panose="00000500000000000000"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793192"/>
          </a:xfrm>
          <a:prstGeom prst="rect">
            <a:avLst/>
          </a:prstGeom>
        </p:spPr>
        <p:txBody>
          <a:bodyPr>
            <a:normAutofit/>
          </a:bodyPr>
          <a:lstStyle>
            <a:lvl1pPr marL="0" indent="0" algn="ctr">
              <a:buNone/>
              <a:defRPr sz="2400">
                <a:solidFill>
                  <a:schemeClr val="bg1"/>
                </a:solidFill>
                <a:latin typeface="Campton Light" panose="00000500000000000000"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610600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B559EC19-1587-3ACD-9C71-75939D862C70}"/>
              </a:ext>
            </a:extLst>
          </p:cNvPr>
          <p:cNvSpPr txBox="1">
            <a:spLocks/>
          </p:cNvSpPr>
          <p:nvPr/>
        </p:nvSpPr>
        <p:spPr>
          <a:xfrm>
            <a:off x="1828800" y="488950"/>
            <a:ext cx="8534400" cy="793750"/>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bg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r>
              <a:rPr lang="en-GB" sz="1600" dirty="0">
                <a:solidFill>
                  <a:schemeClr val="accent1"/>
                </a:solidFill>
                <a:latin typeface="Campton Light" panose="00000500000000000000" pitchFamily="50" charset="0"/>
              </a:rPr>
              <a:t>Click to edit Master subtitle style</a:t>
            </a:r>
            <a:endParaRPr lang="en-US" sz="1600" dirty="0">
              <a:solidFill>
                <a:schemeClr val="accent1"/>
              </a:solidFill>
              <a:latin typeface="Campton Light" panose="00000500000000000000" pitchFamily="50" charset="0"/>
            </a:endParaRPr>
          </a:p>
        </p:txBody>
      </p:sp>
      <p:pic>
        <p:nvPicPr>
          <p:cNvPr id="5" name="Picture 2" descr="PSB_symbol_Gold.png">
            <a:extLst>
              <a:ext uri="{FF2B5EF4-FFF2-40B4-BE49-F238E27FC236}">
                <a16:creationId xmlns:a16="http://schemas.microsoft.com/office/drawing/2014/main" id="{757E501E-E289-83E9-4B73-52B0F4E8C6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a:prstGeom prst="rect">
            <a:avLst/>
          </a:prstGeom>
        </p:spPr>
        <p:txBody>
          <a:bodyPr>
            <a:normAutofit/>
          </a:bodyPr>
          <a:lstStyle>
            <a:lvl1pPr>
              <a:defRPr sz="4000" u="sng">
                <a:solidFill>
                  <a:schemeClr val="accent1"/>
                </a:solidFill>
                <a:uFill>
                  <a:solidFill>
                    <a:srgbClr val="F7F6EE"/>
                  </a:solidFill>
                </a:uFill>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793192"/>
          </a:xfrm>
          <a:prstGeom prst="rect">
            <a:avLst/>
          </a:prstGeom>
        </p:spPr>
        <p:txBody>
          <a:bodyPr>
            <a:normAutofit/>
          </a:bodyPr>
          <a:lstStyle>
            <a:lvl1pPr marL="0" indent="0" algn="ctr">
              <a:buNone/>
              <a:defRPr sz="2400">
                <a:solidFill>
                  <a:schemeClr val="bg1"/>
                </a:solidFill>
                <a:latin typeface="Campton Light" panose="00000500000000000000"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16962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 descr="PSB_symbol_Gold.png">
            <a:extLst>
              <a:ext uri="{FF2B5EF4-FFF2-40B4-BE49-F238E27FC236}">
                <a16:creationId xmlns:a16="http://schemas.microsoft.com/office/drawing/2014/main" id="{CE9E4BC3-E367-4BBC-0ACB-6E84FB944B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491280"/>
            <a:ext cx="10972800" cy="1248619"/>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609600" y="1992950"/>
            <a:ext cx="5384800" cy="3740465"/>
          </a:xfrm>
          <a:prstGeom prst="rect">
            <a:avLst/>
          </a:prstGeom>
        </p:spPr>
        <p:txBody>
          <a:bodyPr/>
          <a:lstStyle>
            <a:lvl1pPr>
              <a:defRPr sz="2800">
                <a:latin typeface="Campton Light" panose="00000500000000000000" pitchFamily="50" charset="0"/>
              </a:defRPr>
            </a:lvl1pPr>
            <a:lvl2pPr>
              <a:defRPr sz="2400">
                <a:latin typeface="Campton Light" panose="00000500000000000000" pitchFamily="50" charset="0"/>
              </a:defRPr>
            </a:lvl2pPr>
            <a:lvl3pPr>
              <a:defRPr sz="2000">
                <a:latin typeface="Campton Light" panose="00000500000000000000" pitchFamily="50" charset="0"/>
              </a:defRPr>
            </a:lvl3pPr>
            <a:lvl4pPr>
              <a:defRPr sz="1800">
                <a:latin typeface="Campton Light" panose="00000500000000000000" pitchFamily="50" charset="0"/>
              </a:defRPr>
            </a:lvl4pPr>
            <a:lvl5pPr>
              <a:defRPr sz="1800">
                <a:latin typeface="Campton Light" panose="00000500000000000000" pitchFamily="50"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992950"/>
            <a:ext cx="5384800" cy="3740465"/>
          </a:xfrm>
          <a:prstGeom prst="rect">
            <a:avLst/>
          </a:prstGeom>
        </p:spPr>
        <p:txBody>
          <a:bodyPr/>
          <a:lstStyle>
            <a:lvl1pPr>
              <a:defRPr sz="2800">
                <a:latin typeface="Campton Light" panose="00000500000000000000" pitchFamily="50" charset="0"/>
              </a:defRPr>
            </a:lvl1pPr>
            <a:lvl2pPr>
              <a:defRPr sz="2400">
                <a:latin typeface="Campton Light" panose="00000500000000000000" pitchFamily="50" charset="0"/>
              </a:defRPr>
            </a:lvl2pPr>
            <a:lvl3pPr>
              <a:defRPr sz="2000">
                <a:latin typeface="Campton Light" panose="00000500000000000000" pitchFamily="50" charset="0"/>
              </a:defRPr>
            </a:lvl3pPr>
            <a:lvl4pPr>
              <a:defRPr sz="1800">
                <a:latin typeface="Campton Light" panose="00000500000000000000" pitchFamily="50" charset="0"/>
              </a:defRPr>
            </a:lvl4pPr>
            <a:lvl5pPr>
              <a:defRPr sz="1800">
                <a:latin typeface="Campton Light" panose="00000500000000000000" pitchFamily="50"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233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2" name="Picture 1" descr="PSB_symbol_Gold.png">
            <a:extLst>
              <a:ext uri="{FF2B5EF4-FFF2-40B4-BE49-F238E27FC236}">
                <a16:creationId xmlns:a16="http://schemas.microsoft.com/office/drawing/2014/main" id="{30464879-D8CD-7C8B-075A-F7FD4FCD7B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609600" y="491280"/>
            <a:ext cx="10972800" cy="1248619"/>
          </a:xfrm>
          <a:prstGeom prst="rect">
            <a:avLst/>
          </a:prstGeom>
        </p:spPr>
        <p:txBody>
          <a:bodyPr/>
          <a:lstStyle>
            <a:lvl1pPr>
              <a:defRPr sz="2800">
                <a:latin typeface="Campton Light" panose="00000500000000000000" pitchFamily="50" charset="0"/>
              </a:defRPr>
            </a:lvl1pPr>
          </a:lstStyle>
          <a:p>
            <a:r>
              <a:rPr lang="en-US" dirty="0"/>
              <a:t>Click to edit Master title style</a:t>
            </a:r>
          </a:p>
        </p:txBody>
      </p:sp>
    </p:spTree>
    <p:extLst>
      <p:ext uri="{BB962C8B-B14F-4D97-AF65-F5344CB8AC3E}">
        <p14:creationId xmlns:p14="http://schemas.microsoft.com/office/powerpoint/2010/main" val="1360809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2" name="Picture 1" descr="PSB_symbol_Gold.png">
            <a:extLst>
              <a:ext uri="{FF2B5EF4-FFF2-40B4-BE49-F238E27FC236}">
                <a16:creationId xmlns:a16="http://schemas.microsoft.com/office/drawing/2014/main" id="{335C1D5E-009E-000A-B56A-B40122604E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4964907"/>
            <a:ext cx="7315200" cy="804862"/>
          </a:xfrm>
          <a:prstGeom prst="rect">
            <a:avLst/>
          </a:prstGeom>
        </p:spPr>
        <p:txBody>
          <a:bodyPr/>
          <a:lstStyle>
            <a:lvl1pPr marL="0" indent="0">
              <a:buNone/>
              <a:defRPr sz="1400">
                <a:latin typeface="Campton Light" panose="00000500000000000000" pitchFamily="50"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934407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pic>
        <p:nvPicPr>
          <p:cNvPr id="2" name="Picture 1" descr="PSB_symbol_Gold.png">
            <a:extLst>
              <a:ext uri="{FF2B5EF4-FFF2-40B4-BE49-F238E27FC236}">
                <a16:creationId xmlns:a16="http://schemas.microsoft.com/office/drawing/2014/main" id="{5BEB33CE-CCA1-7BFA-56CA-737E9EA0A3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8134" y="6178550"/>
            <a:ext cx="57573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1026584" y="612775"/>
            <a:ext cx="4781549" cy="5156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383867" y="611982"/>
            <a:ext cx="4792133" cy="5157787"/>
          </a:xfrm>
          <a:prstGeom prst="rect">
            <a:avLst/>
          </a:prstGeom>
        </p:spPr>
        <p:txBody>
          <a:bodyPr/>
          <a:lstStyle>
            <a:lvl1pPr marL="0" indent="0">
              <a:buNone/>
              <a:defRPr sz="1400">
                <a:latin typeface="Campton Light" panose="00000500000000000000" pitchFamily="50"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5662348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Title Slide">
    <p:bg>
      <p:bgPr>
        <a:solidFill>
          <a:srgbClr val="333437"/>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CCE061FA-A9FA-A62F-CA4E-56C70A155870}"/>
              </a:ext>
            </a:extLst>
          </p:cNvPr>
          <p:cNvSpPr txBox="1">
            <a:spLocks/>
          </p:cNvSpPr>
          <p:nvPr/>
        </p:nvSpPr>
        <p:spPr>
          <a:xfrm>
            <a:off x="1828800" y="5013326"/>
            <a:ext cx="8534400" cy="1971675"/>
          </a:xfrm>
          <a:prstGeom prst="rect">
            <a:avLst/>
          </a:prstGeom>
        </p:spPr>
        <p:txBody>
          <a:bodyPr>
            <a:normAutofit/>
          </a:bodyPr>
          <a:lstStyle>
            <a:lvl1pPr marL="0" indent="0" algn="ctr" defTabSz="457200" rtl="0" eaLnBrk="1" latinLnBrk="0" hangingPunct="1">
              <a:spcBef>
                <a:spcPct val="20000"/>
              </a:spcBef>
              <a:buFont typeface="Arial"/>
              <a:buNone/>
              <a:defRPr sz="3200" kern="1200">
                <a:solidFill>
                  <a:schemeClr val="bg1"/>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Bef>
                <a:spcPts val="0"/>
              </a:spcBef>
              <a:spcAft>
                <a:spcPts val="0"/>
              </a:spcAft>
              <a:defRPr/>
            </a:pPr>
            <a:r>
              <a:rPr lang="en-GB" sz="1600" dirty="0">
                <a:solidFill>
                  <a:schemeClr val="accent1"/>
                </a:solidFill>
                <a:latin typeface="Campton Light" panose="00000500000000000000" pitchFamily="50" charset="0"/>
              </a:rPr>
              <a:t>Park Square Barristers</a:t>
            </a:r>
          </a:p>
          <a:p>
            <a:pPr fontAlgn="auto">
              <a:spcBef>
                <a:spcPts val="0"/>
              </a:spcBef>
              <a:spcAft>
                <a:spcPts val="0"/>
              </a:spcAft>
              <a:defRPr/>
            </a:pPr>
            <a:r>
              <a:rPr lang="en-GB" sz="1600" dirty="0">
                <a:solidFill>
                  <a:schemeClr val="accent1"/>
                </a:solidFill>
                <a:latin typeface="Campton Light" panose="00000500000000000000" pitchFamily="50" charset="0"/>
              </a:rPr>
              <a:t>6 Park Square East</a:t>
            </a:r>
          </a:p>
          <a:p>
            <a:pPr fontAlgn="auto">
              <a:spcBef>
                <a:spcPts val="0"/>
              </a:spcBef>
              <a:spcAft>
                <a:spcPts val="0"/>
              </a:spcAft>
              <a:defRPr/>
            </a:pPr>
            <a:r>
              <a:rPr lang="en-GB" sz="1600" dirty="0">
                <a:solidFill>
                  <a:schemeClr val="accent1"/>
                </a:solidFill>
                <a:latin typeface="Campton Light" panose="00000500000000000000" pitchFamily="50" charset="0"/>
              </a:rPr>
              <a:t>Leeds LS1 2LW</a:t>
            </a:r>
          </a:p>
          <a:p>
            <a:pPr fontAlgn="auto">
              <a:spcBef>
                <a:spcPts val="0"/>
              </a:spcBef>
              <a:spcAft>
                <a:spcPts val="0"/>
              </a:spcAft>
              <a:defRPr/>
            </a:pPr>
            <a:endParaRPr lang="en-GB" sz="1600" dirty="0">
              <a:solidFill>
                <a:schemeClr val="accent1"/>
              </a:solidFill>
              <a:latin typeface="Campton Light" panose="00000500000000000000" pitchFamily="50" charset="0"/>
            </a:endParaRPr>
          </a:p>
          <a:p>
            <a:pPr fontAlgn="auto">
              <a:spcBef>
                <a:spcPts val="0"/>
              </a:spcBef>
              <a:spcAft>
                <a:spcPts val="0"/>
              </a:spcAft>
              <a:defRPr/>
            </a:pPr>
            <a:r>
              <a:rPr lang="en-GB" sz="1600" dirty="0">
                <a:solidFill>
                  <a:schemeClr val="accent1"/>
                </a:solidFill>
                <a:latin typeface="Campton Light" panose="00000500000000000000" pitchFamily="50" charset="0"/>
              </a:rPr>
              <a:t>T: 0113 245 9763</a:t>
            </a:r>
          </a:p>
          <a:p>
            <a:pPr fontAlgn="auto">
              <a:spcBef>
                <a:spcPts val="0"/>
              </a:spcBef>
              <a:spcAft>
                <a:spcPts val="0"/>
              </a:spcAft>
              <a:defRPr/>
            </a:pPr>
            <a:r>
              <a:rPr lang="en-GB" sz="1600" dirty="0">
                <a:solidFill>
                  <a:schemeClr val="accent1"/>
                </a:solidFill>
                <a:latin typeface="Campton Light" panose="00000500000000000000" pitchFamily="50" charset="0"/>
              </a:rPr>
              <a:t>parksquarebarristers.co.uk</a:t>
            </a:r>
            <a:endParaRPr lang="en-US" sz="1600" dirty="0">
              <a:solidFill>
                <a:schemeClr val="accent1"/>
              </a:solidFill>
              <a:latin typeface="Campton Light" panose="00000500000000000000" pitchFamily="50" charset="0"/>
            </a:endParaRPr>
          </a:p>
        </p:txBody>
      </p:sp>
    </p:spTree>
    <p:extLst>
      <p:ext uri="{BB962C8B-B14F-4D97-AF65-F5344CB8AC3E}">
        <p14:creationId xmlns:p14="http://schemas.microsoft.com/office/powerpoint/2010/main" val="490998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4_Title Slide">
    <p:bg>
      <p:bgPr>
        <a:solidFill>
          <a:schemeClr val="tx1"/>
        </a:solidFill>
        <a:effectLst/>
      </p:bgPr>
    </p:bg>
    <p:spTree>
      <p:nvGrpSpPr>
        <p:cNvPr id="1" name=""/>
        <p:cNvGrpSpPr/>
        <p:nvPr/>
      </p:nvGrpSpPr>
      <p:grpSpPr>
        <a:xfrm>
          <a:off x="0" y="0"/>
          <a:ext cx="0" cy="0"/>
          <a:chOff x="0" y="0"/>
          <a:chExt cx="0" cy="0"/>
        </a:xfrm>
      </p:grpSpPr>
      <p:pic>
        <p:nvPicPr>
          <p:cNvPr id="2" name="Picture 1" descr="PSB_symbol_Gold.png">
            <a:extLst>
              <a:ext uri="{FF2B5EF4-FFF2-40B4-BE49-F238E27FC236}">
                <a16:creationId xmlns:a16="http://schemas.microsoft.com/office/drawing/2014/main" id="{90AFBAB2-848C-36D9-865C-FAB55BF40F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64000" y="1905000"/>
            <a:ext cx="4064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645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rtlCol="0" anchor="ctr">
            <a:noAutofit/>
          </a:bodyPr>
          <a:lstStyle>
            <a:lvl1pPr marL="0" indent="0" algn="ctr">
              <a:buNone/>
              <a:defRPr>
                <a:solidFill>
                  <a:schemeClr val="tx1"/>
                </a:solidFill>
              </a:defRPr>
            </a:lvl1pPr>
          </a:lstStyle>
          <a:p>
            <a:pPr rtl="0"/>
            <a:r>
              <a:rPr lang="en-US" noProof="0"/>
              <a:t>Click icon to add picture</a:t>
            </a:r>
            <a:endParaRPr lang="en-GB" noProof="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rtlCol="0" anchor="b">
            <a:normAutofit/>
          </a:bodyPr>
          <a:lstStyle>
            <a:lvl1pPr algn="l">
              <a:defRPr sz="4300" b="1">
                <a:solidFill>
                  <a:schemeClr val="accent1"/>
                </a:solidFill>
              </a:defRPr>
            </a:lvl1pPr>
          </a:lstStyle>
          <a:p>
            <a:pPr rtl="0"/>
            <a:r>
              <a:rPr lang="en-GB"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rtlCol="0"/>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407669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rtlCol="0" anchor="b">
            <a:normAutofit/>
          </a:bodyPr>
          <a:lstStyle>
            <a:lvl1pPr>
              <a:defRPr sz="4000" b="1">
                <a:solidFill>
                  <a:schemeClr val="accent1"/>
                </a:solidFill>
                <a:latin typeface="+mj-lt"/>
                <a:cs typeface="Calibri Light" panose="020F0302020204030204" pitchFamily="34" charset="0"/>
              </a:defRPr>
            </a:lvl1pPr>
          </a:lstStyle>
          <a:p>
            <a:pPr rtl="0"/>
            <a:r>
              <a:rPr lang="en-GB"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rtlCol="0">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rtlCol="0" anchor="ctr">
            <a:noAutofit/>
          </a:bodyPr>
          <a:lstStyle>
            <a:lvl1pPr marL="0" indent="0" algn="ctr">
              <a:buNone/>
              <a:defRPr>
                <a:solidFill>
                  <a:schemeClr val="tx1"/>
                </a:solidFill>
              </a:defRPr>
            </a:lvl1pPr>
          </a:lstStyle>
          <a:p>
            <a:pPr rtl="0"/>
            <a:r>
              <a:rPr lang="en-US" noProof="0"/>
              <a:t>Click icon to add picture</a:t>
            </a:r>
            <a:endParaRPr lang="en-GB" noProof="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2144652584"/>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hasCustomPrompt="1"/>
          </p:nvPr>
        </p:nvSpPr>
        <p:spPr>
          <a:xfrm>
            <a:off x="531378" y="3196915"/>
            <a:ext cx="4942829" cy="2958275"/>
          </a:xfrm>
          <a:prstGeom prst="rect">
            <a:avLst/>
          </a:prstGeom>
        </p:spPr>
        <p:txBody>
          <a:bodyPr rtlCol="0">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noProof="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rtlCol="0"/>
          <a:lstStyle>
            <a:lvl1pPr marL="0" indent="0">
              <a:buNone/>
              <a:defRPr sz="2000" spc="300">
                <a:solidFill>
                  <a:schemeClr val="accent6"/>
                </a:solidFill>
              </a:defRPr>
            </a:lvl1pPr>
            <a:lvl2pPr marL="457200" indent="0">
              <a:buNone/>
              <a:defRPr/>
            </a:lvl2pPr>
          </a:lstStyle>
          <a:p>
            <a:pPr lvl="0" rtl="0"/>
            <a:r>
              <a:rPr lang="en-GB"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rtlCol="0" anchor="b">
            <a:normAutofit/>
          </a:bodyPr>
          <a:lstStyle>
            <a:lvl1pPr>
              <a:defRPr sz="4400" b="1">
                <a:solidFill>
                  <a:schemeClr val="accent1"/>
                </a:solidFill>
              </a:defRPr>
            </a:lvl1pPr>
          </a:lstStyle>
          <a:p>
            <a:pPr rtl="0"/>
            <a:r>
              <a:rPr lang="en-GB" noProof="0"/>
              <a:t>Click to Edit </a:t>
            </a:r>
            <a:br>
              <a:rPr lang="en-GB" noProof="0"/>
            </a:br>
            <a:r>
              <a:rPr lang="en-GB"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rtlCol="0" anchor="ctr">
            <a:noAutofit/>
          </a:bodyPr>
          <a:lstStyle>
            <a:lvl1pPr marL="0" indent="0" algn="ctr">
              <a:buNone/>
              <a:defRPr>
                <a:solidFill>
                  <a:schemeClr val="tx1"/>
                </a:solidFill>
              </a:defRPr>
            </a:lvl1pPr>
          </a:lstStyle>
          <a:p>
            <a:pPr rtl="0"/>
            <a:r>
              <a:rPr lang="en-US" noProof="0"/>
              <a:t>Click icon to add picture</a:t>
            </a:r>
            <a:endParaRPr lang="en-GB" noProof="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rtlCol="0"/>
          <a:lstStyle/>
          <a:p>
            <a:pPr rtl="0"/>
            <a:fld id="{8699F50C-BE38-4BD0-BA84-9B090E1F2B9B}" type="slidenum">
              <a:rPr lang="en-GB" noProof="0" smtClean="0"/>
              <a:t>‹#›</a:t>
            </a:fld>
            <a:endParaRPr lang="en-GB" noProof="0"/>
          </a:p>
        </p:txBody>
      </p:sp>
    </p:spTree>
    <p:extLst>
      <p:ext uri="{BB962C8B-B14F-4D97-AF65-F5344CB8AC3E}">
        <p14:creationId xmlns:p14="http://schemas.microsoft.com/office/powerpoint/2010/main" val="1083364691"/>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9A187A-05EE-75BE-CED7-622A959E8C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E3330AF-49D1-8460-0D71-A41FB77A63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81624E0-6B5E-F2DD-B39F-0105C11BDD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34B9B2-9BC2-FD45-B611-F0110E7055AF}" type="datetimeFigureOut">
              <a:rPr lang="en-GB" smtClean="0"/>
              <a:t>20/10/2026</a:t>
            </a:fld>
            <a:endParaRPr lang="en-GB"/>
          </a:p>
        </p:txBody>
      </p:sp>
      <p:sp>
        <p:nvSpPr>
          <p:cNvPr id="5" name="Footer Placeholder 4">
            <a:extLst>
              <a:ext uri="{FF2B5EF4-FFF2-40B4-BE49-F238E27FC236}">
                <a16:creationId xmlns:a16="http://schemas.microsoft.com/office/drawing/2014/main" id="{1EC95B8C-D775-5774-3DC4-24C1BF7FB4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99BF781-95E5-E3B0-2EB1-F89884D9A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0A5C25-E238-E14F-B84A-F633FA7FCB69}" type="slidenum">
              <a:rPr lang="en-GB" smtClean="0"/>
              <a:t>‹#›</a:t>
            </a:fld>
            <a:endParaRPr lang="en-GB"/>
          </a:p>
        </p:txBody>
      </p:sp>
    </p:spTree>
    <p:extLst>
      <p:ext uri="{BB962C8B-B14F-4D97-AF65-F5344CB8AC3E}">
        <p14:creationId xmlns:p14="http://schemas.microsoft.com/office/powerpoint/2010/main" val="1758983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7F6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26539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ctr" defTabSz="457200" rtl="0" fontAlgn="base">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2pPr>
      <a:lvl3pPr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3pPr>
      <a:lvl4pPr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4pPr>
      <a:lvl5pPr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5pPr>
      <a:lvl6pPr marL="457200"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6pPr>
      <a:lvl7pPr marL="914400"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7pPr>
      <a:lvl8pPr marL="1371600"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8pPr>
      <a:lvl9pPr marL="1828800" algn="ctr" defTabSz="457200" rtl="0" fontAlgn="base">
        <a:spcBef>
          <a:spcPct val="0"/>
        </a:spcBef>
        <a:spcAft>
          <a:spcPct val="0"/>
        </a:spcAft>
        <a:defRPr sz="4400">
          <a:solidFill>
            <a:schemeClr val="tx1"/>
          </a:solidFill>
          <a:latin typeface="Arial" panose="020B0604020202020204" pitchFamily="34" charset="0"/>
          <a:ea typeface="ＭＳ Ｐゴシック" panose="020B0600070205080204" pitchFamily="34"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hyperlink" Target="http://www2.bailii.org/ew/cases/EWCOP/2020/50.html"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hyperlink" Target="https://www.bailii.org/ew/cases/EWCA/Civ/2021/448.html"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bailii.org/ew/cases/EWCOP/2015/78.html" TargetMode="External"/><Relationship Id="rId2" Type="http://schemas.openxmlformats.org/officeDocument/2006/relationships/hyperlink" Target="https://www.bailii.org/ew/cases/EWCOP/2025/37.html" TargetMode="External"/><Relationship Id="rId1" Type="http://schemas.openxmlformats.org/officeDocument/2006/relationships/slideLayout" Target="../slideLayouts/slideLayout14.xml"/><Relationship Id="rId6" Type="http://schemas.openxmlformats.org/officeDocument/2006/relationships/hyperlink" Target="https://www.bailii.org/ew/cases/EWCOP/2014/24.html" TargetMode="External"/><Relationship Id="rId5" Type="http://schemas.openxmlformats.org/officeDocument/2006/relationships/hyperlink" Target="https://www.bailii.org/ew/cases/EWCOP/2024/13.html" TargetMode="External"/><Relationship Id="rId4" Type="http://schemas.openxmlformats.org/officeDocument/2006/relationships/hyperlink" Target="https://www.bailii.org/ew/cases/EWHC/Fam/2003/1909.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s://www.bailii.org/ew/cases/EWHC/Fam/2021/1367.html" TargetMode="External"/><Relationship Id="rId2" Type="http://schemas.openxmlformats.org/officeDocument/2006/relationships/hyperlink" Target="https://www.bailii.org/ew/cases/EWCA/Civ/2021/448.html" TargetMode="External"/><Relationship Id="rId1" Type="http://schemas.openxmlformats.org/officeDocument/2006/relationships/slideLayout" Target="../slideLayouts/slideLayout14.xml"/><Relationship Id="rId4" Type="http://schemas.openxmlformats.org/officeDocument/2006/relationships/hyperlink" Target="https://www.bailii.org/ew/cases/EWHC/Fam/2022/108.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hyperlink" Target="https://www.bailii.org/ew/cases/EWCOP/2021/54.html" TargetMode="Externa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8679-3024-11E0-3ACC-054279A6AD81}"/>
              </a:ext>
            </a:extLst>
          </p:cNvPr>
          <p:cNvSpPr>
            <a:spLocks noGrp="1"/>
          </p:cNvSpPr>
          <p:nvPr>
            <p:ph type="ctrTitle"/>
          </p:nvPr>
        </p:nvSpPr>
        <p:spPr>
          <a:xfrm>
            <a:off x="2209800" y="1041991"/>
            <a:ext cx="7772400" cy="2200851"/>
          </a:xfrm>
        </p:spPr>
        <p:txBody>
          <a:bodyPr/>
          <a:lstStyle/>
          <a:p>
            <a:r>
              <a:rPr lang="en-GB" b="1" u="none" dirty="0"/>
              <a:t>Assessing Capacity: the role of fact finding and relevance of coercion and control</a:t>
            </a:r>
            <a:br>
              <a:rPr lang="en-GB" b="1" u="none" dirty="0"/>
            </a:br>
            <a:endParaRPr lang="en-US" b="1" dirty="0">
              <a:latin typeface="+mj-lt"/>
            </a:endParaRPr>
          </a:p>
        </p:txBody>
      </p:sp>
      <p:sp>
        <p:nvSpPr>
          <p:cNvPr id="3" name="Subtitle 2">
            <a:extLst>
              <a:ext uri="{FF2B5EF4-FFF2-40B4-BE49-F238E27FC236}">
                <a16:creationId xmlns:a16="http://schemas.microsoft.com/office/drawing/2014/main" id="{59EE7FB5-DD5C-E59B-C984-E2488BE0CA29}"/>
              </a:ext>
            </a:extLst>
          </p:cNvPr>
          <p:cNvSpPr>
            <a:spLocks noGrp="1"/>
          </p:cNvSpPr>
          <p:nvPr>
            <p:ph type="subTitle" idx="1"/>
          </p:nvPr>
        </p:nvSpPr>
        <p:spPr>
          <a:xfrm>
            <a:off x="2895600" y="3844845"/>
            <a:ext cx="6400800" cy="2200851"/>
          </a:xfrm>
        </p:spPr>
        <p:txBody>
          <a:bodyPr/>
          <a:lstStyle/>
          <a:p>
            <a:r>
              <a:rPr lang="en-US" sz="3200" dirty="0">
                <a:latin typeface="+mj-lt"/>
              </a:rPr>
              <a:t>Natalia Perrett</a:t>
            </a:r>
          </a:p>
          <a:p>
            <a:r>
              <a:rPr lang="en-US" sz="3200" dirty="0">
                <a:latin typeface="+mj-lt"/>
              </a:rPr>
              <a:t>Emily Reed</a:t>
            </a:r>
          </a:p>
          <a:p>
            <a:r>
              <a:rPr lang="en-US" sz="3200" dirty="0">
                <a:latin typeface="+mj-lt"/>
              </a:rPr>
              <a:t>Park Square Barristers</a:t>
            </a:r>
          </a:p>
        </p:txBody>
      </p:sp>
    </p:spTree>
    <p:extLst>
      <p:ext uri="{BB962C8B-B14F-4D97-AF65-F5344CB8AC3E}">
        <p14:creationId xmlns:p14="http://schemas.microsoft.com/office/powerpoint/2010/main" val="1684469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1F91-3AED-1F2A-BAC4-65211631543E}"/>
              </a:ext>
            </a:extLst>
          </p:cNvPr>
          <p:cNvSpPr>
            <a:spLocks noGrp="1"/>
          </p:cNvSpPr>
          <p:nvPr>
            <p:ph type="title"/>
          </p:nvPr>
        </p:nvSpPr>
        <p:spPr/>
        <p:txBody>
          <a:bodyPr/>
          <a:lstStyle/>
          <a:p>
            <a:r>
              <a:rPr lang="en-GB" sz="3200" b="1" i="1" dirty="0"/>
              <a:t>Nottinghamshire County Council v JW &amp; Anor </a:t>
            </a:r>
            <a:r>
              <a:rPr lang="en-GB" sz="3200" b="1" dirty="0"/>
              <a:t>[2026] EWCOP 13 (T2)</a:t>
            </a:r>
          </a:p>
        </p:txBody>
      </p:sp>
      <p:sp>
        <p:nvSpPr>
          <p:cNvPr id="3" name="Content Placeholder 2">
            <a:extLst>
              <a:ext uri="{FF2B5EF4-FFF2-40B4-BE49-F238E27FC236}">
                <a16:creationId xmlns:a16="http://schemas.microsoft.com/office/drawing/2014/main" id="{5BBCA630-1832-AFE3-D48D-4F1CE87ED8A9}"/>
              </a:ext>
            </a:extLst>
          </p:cNvPr>
          <p:cNvSpPr>
            <a:spLocks noGrp="1"/>
          </p:cNvSpPr>
          <p:nvPr>
            <p:ph idx="1"/>
          </p:nvPr>
        </p:nvSpPr>
        <p:spPr>
          <a:xfrm>
            <a:off x="643467" y="1426719"/>
            <a:ext cx="10972800" cy="3936828"/>
          </a:xfrm>
        </p:spPr>
        <p:txBody>
          <a:bodyPr/>
          <a:lstStyle/>
          <a:p>
            <a:pPr marL="0" indent="0">
              <a:buNone/>
            </a:pPr>
            <a:r>
              <a:rPr lang="en-GB" sz="2800" b="1" dirty="0"/>
              <a:t>The facts</a:t>
            </a:r>
          </a:p>
          <a:p>
            <a:pPr>
              <a:buFontTx/>
              <a:buChar char="-"/>
            </a:pPr>
            <a:r>
              <a:rPr lang="en-GB" sz="2000" dirty="0"/>
              <a:t>JW 57 year old married woman, with husband of 30 years </a:t>
            </a:r>
          </a:p>
          <a:p>
            <a:pPr>
              <a:buFontTx/>
              <a:buChar char="-"/>
            </a:pPr>
            <a:r>
              <a:rPr lang="en-GB" sz="2000" dirty="0"/>
              <a:t>SW similar age - muscular dystrophy in childhood - wheelchair user and is now largely bed-bound. Also diagnosed with OCD and long-standing depression.</a:t>
            </a:r>
          </a:p>
          <a:p>
            <a:pPr>
              <a:buFontTx/>
              <a:buChar char="-"/>
            </a:pPr>
            <a:r>
              <a:rPr lang="en-GB" sz="2000" dirty="0"/>
              <a:t>Diagnosis – borderline intellectual functioning – IQ 79 (8</a:t>
            </a:r>
            <a:r>
              <a:rPr lang="en-GB" sz="2000" baseline="30000" dirty="0"/>
              <a:t>th </a:t>
            </a:r>
            <a:r>
              <a:rPr lang="en-GB" sz="2000" dirty="0"/>
              <a:t>centile)</a:t>
            </a:r>
          </a:p>
          <a:p>
            <a:pPr>
              <a:buFontTx/>
              <a:buChar char="-"/>
            </a:pPr>
            <a:r>
              <a:rPr lang="en-GB" sz="2000" dirty="0"/>
              <a:t>JW was admitted to hospital in July 2023 with a very serious leg infection which could have been fatal if not treated with urgency. Concerns raised re SW interfering with  JW’s treatment in the community.</a:t>
            </a:r>
          </a:p>
          <a:p>
            <a:pPr>
              <a:buFontTx/>
              <a:buChar char="-"/>
            </a:pPr>
            <a:r>
              <a:rPr lang="en-GB" sz="2000" dirty="0"/>
              <a:t>SW could not be left alone and so he was moved to a care home. On SW's discharge from hospital she was moved to the same home. </a:t>
            </a:r>
          </a:p>
          <a:p>
            <a:pPr>
              <a:buFontTx/>
              <a:buChar char="-"/>
            </a:pPr>
            <a:r>
              <a:rPr lang="en-GB" sz="2000" dirty="0"/>
              <a:t>After some time living together in the same care home, the home raised concerns about SW's conduct including his conduct towards JW which was thought to be controlling and coercive, interfering with JW obtaining necessary treatment for her legs. The care home gave notice to JW and SW. </a:t>
            </a:r>
          </a:p>
          <a:p>
            <a:pPr>
              <a:buFontTx/>
              <a:buChar char="-"/>
            </a:pPr>
            <a:r>
              <a:rPr lang="en-GB" sz="2000" dirty="0"/>
              <a:t>This is what resulted in the Local Authority making its application to the Court of Protection in April 2024.</a:t>
            </a:r>
            <a:endParaRPr lang="en-GB" sz="2000" b="1" dirty="0"/>
          </a:p>
        </p:txBody>
      </p:sp>
    </p:spTree>
    <p:extLst>
      <p:ext uri="{BB962C8B-B14F-4D97-AF65-F5344CB8AC3E}">
        <p14:creationId xmlns:p14="http://schemas.microsoft.com/office/powerpoint/2010/main" val="341455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87CE49-486C-DC3C-6171-AF0A32B18B38}"/>
              </a:ext>
            </a:extLst>
          </p:cNvPr>
          <p:cNvSpPr>
            <a:spLocks noGrp="1"/>
          </p:cNvSpPr>
          <p:nvPr>
            <p:ph idx="1"/>
          </p:nvPr>
        </p:nvSpPr>
        <p:spPr>
          <a:xfrm>
            <a:off x="609600" y="440576"/>
            <a:ext cx="10972800" cy="3936828"/>
          </a:xfrm>
        </p:spPr>
        <p:txBody>
          <a:bodyPr/>
          <a:lstStyle/>
          <a:p>
            <a:pPr marL="0" indent="0">
              <a:buNone/>
            </a:pPr>
            <a:r>
              <a:rPr lang="en-GB" b="1" dirty="0"/>
              <a:t>Procedural history</a:t>
            </a:r>
          </a:p>
          <a:p>
            <a:pPr>
              <a:buFontTx/>
              <a:buChar char="-"/>
            </a:pPr>
            <a:r>
              <a:rPr lang="en-GB" sz="2300" dirty="0"/>
              <a:t>LA made allegations that JW had been subjected to domestic abuse, principally coercive control, from SW. </a:t>
            </a:r>
          </a:p>
          <a:p>
            <a:pPr>
              <a:buFontTx/>
              <a:buChar char="-"/>
            </a:pPr>
            <a:r>
              <a:rPr lang="en-GB" sz="2300" dirty="0"/>
              <a:t>DJ Buss </a:t>
            </a:r>
          </a:p>
          <a:p>
            <a:pPr lvl="1">
              <a:buFontTx/>
              <a:buChar char="-"/>
            </a:pPr>
            <a:r>
              <a:rPr lang="en-GB" sz="2300" dirty="0"/>
              <a:t>decision not to have a FOF and to loosen restrictions </a:t>
            </a:r>
          </a:p>
          <a:p>
            <a:pPr lvl="1">
              <a:buFontTx/>
              <a:buChar char="-"/>
            </a:pPr>
            <a:r>
              <a:rPr lang="en-GB" sz="2300" dirty="0"/>
              <a:t>Dr Todd’s 1</a:t>
            </a:r>
            <a:r>
              <a:rPr lang="en-GB" sz="2300" baseline="30000" dirty="0"/>
              <a:t>st</a:t>
            </a:r>
            <a:r>
              <a:rPr lang="en-GB" sz="2300" dirty="0"/>
              <a:t> report </a:t>
            </a:r>
            <a:endParaRPr lang="en-GB" sz="2300" baseline="30000" dirty="0"/>
          </a:p>
          <a:p>
            <a:pPr>
              <a:buFontTx/>
              <a:buChar char="-"/>
            </a:pPr>
            <a:r>
              <a:rPr lang="en-GB" sz="2300" dirty="0"/>
              <a:t>HHJ Rogers granted appeal of decision not to hold FOF</a:t>
            </a:r>
          </a:p>
          <a:p>
            <a:pPr lvl="1">
              <a:buFontTx/>
              <a:buChar char="-"/>
            </a:pPr>
            <a:r>
              <a:rPr lang="en-GB" sz="2300" dirty="0"/>
              <a:t>Dr Todd’s 2</a:t>
            </a:r>
            <a:r>
              <a:rPr lang="en-GB" sz="2300" baseline="30000" dirty="0"/>
              <a:t>nd</a:t>
            </a:r>
            <a:r>
              <a:rPr lang="en-GB" sz="2300" dirty="0"/>
              <a:t> report then before the Court:  “Should a finding of fact hearing find that the allegations of the LA are unsubstantiated, in my professional opinion, [JW] would not lack capacity around contact with her husband as my current opinion relies on the fact she is unable to understand, use and weigh the LA's concerns.”</a:t>
            </a:r>
          </a:p>
          <a:p>
            <a:pPr lvl="1">
              <a:buFontTx/>
              <a:buChar char="-"/>
            </a:pPr>
            <a:r>
              <a:rPr lang="en-GB" sz="2300" dirty="0"/>
              <a:t>Matter reallocated to HHJ Rogers</a:t>
            </a:r>
          </a:p>
          <a:p>
            <a:pPr lvl="1">
              <a:buFontTx/>
              <a:buChar char="-"/>
            </a:pPr>
            <a:r>
              <a:rPr lang="en-GB" sz="2300" dirty="0"/>
              <a:t>Restrictions tightened </a:t>
            </a:r>
            <a:r>
              <a:rPr kumimoji="0" lang="en-GB" sz="2300" b="0" i="0" u="none" strike="noStrike" kern="1200" cap="none" spc="0" normalizeH="0" baseline="0" noProof="0" dirty="0">
                <a:ln>
                  <a:noFill/>
                </a:ln>
                <a:solidFill>
                  <a:srgbClr val="333437"/>
                </a:solidFill>
                <a:effectLst/>
                <a:uLnTx/>
                <a:uFillTx/>
                <a:latin typeface="Campton Light" panose="00000500000000000000" pitchFamily="50" charset="0"/>
                <a:ea typeface="ＭＳ Ｐゴシック" panose="020B0600070205080204" pitchFamily="34" charset="-128"/>
                <a:cs typeface="+mn-cs"/>
              </a:rPr>
              <a:t>against JW’s wishes and feelings – supervised contact and all telephone contact recorded </a:t>
            </a:r>
            <a:endParaRPr lang="en-GB" sz="2300" dirty="0"/>
          </a:p>
          <a:p>
            <a:pPr>
              <a:buFontTx/>
              <a:buChar char="-"/>
            </a:pPr>
            <a:endParaRPr lang="en-GB" dirty="0"/>
          </a:p>
          <a:p>
            <a:pPr lvl="1">
              <a:buFontTx/>
              <a:buChar char="-"/>
            </a:pPr>
            <a:endParaRPr lang="en-GB" dirty="0"/>
          </a:p>
          <a:p>
            <a:pPr marL="0" indent="0">
              <a:buNone/>
            </a:pPr>
            <a:endParaRPr lang="en-GB" b="1" dirty="0"/>
          </a:p>
        </p:txBody>
      </p:sp>
    </p:spTree>
    <p:extLst>
      <p:ext uri="{BB962C8B-B14F-4D97-AF65-F5344CB8AC3E}">
        <p14:creationId xmlns:p14="http://schemas.microsoft.com/office/powerpoint/2010/main" val="86175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9A8A4C-3C9F-911C-46C7-AA5DDE399154}"/>
              </a:ext>
            </a:extLst>
          </p:cNvPr>
          <p:cNvSpPr>
            <a:spLocks noGrp="1"/>
          </p:cNvSpPr>
          <p:nvPr>
            <p:ph idx="1"/>
          </p:nvPr>
        </p:nvSpPr>
        <p:spPr>
          <a:xfrm>
            <a:off x="609600" y="622407"/>
            <a:ext cx="10972800" cy="3936828"/>
          </a:xfrm>
        </p:spPr>
        <p:txBody>
          <a:bodyPr/>
          <a:lstStyle/>
          <a:p>
            <a:r>
              <a:rPr lang="en-GB" sz="2500" dirty="0"/>
              <a:t>HHJ Rogers FOF </a:t>
            </a:r>
          </a:p>
          <a:p>
            <a:pPr marL="457200" lvl="1" indent="0">
              <a:buNone/>
            </a:pPr>
            <a:r>
              <a:rPr lang="en-GB" sz="2100" dirty="0"/>
              <a:t>Findings sought by LA:</a:t>
            </a:r>
          </a:p>
          <a:p>
            <a:pPr lvl="1"/>
            <a:r>
              <a:rPr lang="en-GB" sz="2000" dirty="0"/>
              <a:t>(</a:t>
            </a:r>
            <a:r>
              <a:rPr lang="en-GB" sz="2000" dirty="0" err="1"/>
              <a:t>i</a:t>
            </a:r>
            <a:r>
              <a:rPr lang="en-GB" sz="2000" dirty="0"/>
              <a:t>) SW prevented JW from accessing necessary healthcare by refusing entry to, dictating times of or cancelling visits from, medical professionals. SW also interrupts visits, speaks for JW throughout the appointments.</a:t>
            </a:r>
          </a:p>
          <a:p>
            <a:pPr lvl="1"/>
            <a:r>
              <a:rPr lang="en-GB" sz="2000" dirty="0"/>
              <a:t>(ii) SW, by his actions, prevented JW from freely accessing necessary social care support, follow her own care plan and access therapeutic care. JW has not been able to prioritise her own health and well-being.</a:t>
            </a:r>
          </a:p>
          <a:p>
            <a:pPr lvl="1"/>
            <a:r>
              <a:rPr lang="en-GB" sz="2000" dirty="0"/>
              <a:t>(iii) SW has prevented/continues to present JW from maintaining any circle of support or access the community.</a:t>
            </a:r>
          </a:p>
          <a:p>
            <a:pPr lvl="1"/>
            <a:r>
              <a:rPr lang="en-GB" sz="2000" dirty="0"/>
              <a:t>(iv) SW has placed his own needs before those of JW consistently. JW has been coerced and controlled to the extent that she views SW's needs to be greater than her own.</a:t>
            </a:r>
          </a:p>
          <a:p>
            <a:pPr lvl="1"/>
            <a:r>
              <a:rPr lang="en-GB" sz="2000" dirty="0"/>
              <a:t>(v) SW is controlling JW's finances to her financial detriment.</a:t>
            </a:r>
          </a:p>
          <a:p>
            <a:pPr lvl="1"/>
            <a:r>
              <a:rPr lang="en-GB" sz="2000" dirty="0"/>
              <a:t>(vi) SW has created dependency reducing JW's autonomy to make decisions and/or function independently.</a:t>
            </a:r>
          </a:p>
          <a:p>
            <a:pPr lvl="1"/>
            <a:r>
              <a:rPr lang="en-GB" sz="2000" dirty="0"/>
              <a:t>(vii) General allegations of coercive controlling behaviour.</a:t>
            </a:r>
          </a:p>
          <a:p>
            <a:pPr lvl="1"/>
            <a:endParaRPr lang="en-GB" sz="2100" dirty="0"/>
          </a:p>
          <a:p>
            <a:endParaRPr lang="en-GB" dirty="0"/>
          </a:p>
        </p:txBody>
      </p:sp>
    </p:spTree>
    <p:extLst>
      <p:ext uri="{BB962C8B-B14F-4D97-AF65-F5344CB8AC3E}">
        <p14:creationId xmlns:p14="http://schemas.microsoft.com/office/powerpoint/2010/main" val="1561038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68F721-E60C-7DFD-C756-3864D113373C}"/>
              </a:ext>
            </a:extLst>
          </p:cNvPr>
          <p:cNvSpPr>
            <a:spLocks noGrp="1"/>
          </p:cNvSpPr>
          <p:nvPr>
            <p:ph idx="1"/>
          </p:nvPr>
        </p:nvSpPr>
        <p:spPr>
          <a:xfrm>
            <a:off x="609600" y="622472"/>
            <a:ext cx="10972800" cy="3936828"/>
          </a:xfrm>
        </p:spPr>
        <p:txBody>
          <a:bodyPr/>
          <a:lstStyle/>
          <a:p>
            <a:pPr marL="0" indent="0">
              <a:buNone/>
            </a:pPr>
            <a:r>
              <a:rPr lang="en-GB" sz="2800" dirty="0"/>
              <a:t>FOF judgment:</a:t>
            </a:r>
          </a:p>
          <a:p>
            <a:pPr marL="0" indent="0">
              <a:buNone/>
            </a:pPr>
            <a:r>
              <a:rPr lang="en-GB" sz="2800" i="1" dirty="0"/>
              <a:t>In consequence, I am persuaded that the factual conduct described is properly categorised in part as coercive and controlling. It is not classic domestic abuse where the intent of the perpetrator is clear and single minded, namely to harm and control the victim. This case is much more complex and subtle. Some of SW's motivation is distorted but not in itself malign. It is driven by his personality. However, a significant and conscious element is deliberate. On many occasions SW has chosen to prioritise his needs over JW's. He is indifferent to the impact upon her. He is comfortable in an unequal relationship. To that extent his motivation is intentional and so it is proper to characterise this situation as having a significant abusive element</a:t>
            </a:r>
            <a:r>
              <a:rPr lang="en-GB" sz="2800" dirty="0"/>
              <a:t>.</a:t>
            </a:r>
            <a:br>
              <a:rPr lang="en-GB" dirty="0"/>
            </a:br>
            <a:endParaRPr lang="en-GB" dirty="0"/>
          </a:p>
        </p:txBody>
      </p:sp>
    </p:spTree>
    <p:extLst>
      <p:ext uri="{BB962C8B-B14F-4D97-AF65-F5344CB8AC3E}">
        <p14:creationId xmlns:p14="http://schemas.microsoft.com/office/powerpoint/2010/main" val="315855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8114B9-D3CE-6A12-13DC-BEF31E651947}"/>
              </a:ext>
            </a:extLst>
          </p:cNvPr>
          <p:cNvSpPr>
            <a:spLocks noGrp="1"/>
          </p:cNvSpPr>
          <p:nvPr>
            <p:ph idx="1"/>
          </p:nvPr>
        </p:nvSpPr>
        <p:spPr>
          <a:xfrm>
            <a:off x="609600" y="385405"/>
            <a:ext cx="10972800" cy="3936828"/>
          </a:xfrm>
        </p:spPr>
        <p:txBody>
          <a:bodyPr/>
          <a:lstStyle/>
          <a:p>
            <a:r>
              <a:rPr lang="en-GB" dirty="0"/>
              <a:t>Poole J appeal re findings made - </a:t>
            </a:r>
            <a:r>
              <a:rPr lang="en-GB" i="1" dirty="0"/>
              <a:t>SW v Nottingham City Council and JW </a:t>
            </a:r>
            <a:r>
              <a:rPr lang="en-GB" dirty="0"/>
              <a:t>[2025] EWCOP 53 (T3)</a:t>
            </a:r>
          </a:p>
          <a:p>
            <a:pPr lvl="1"/>
            <a:r>
              <a:rPr lang="en-GB" sz="2300" dirty="0"/>
              <a:t>Refused the appeal </a:t>
            </a:r>
          </a:p>
          <a:p>
            <a:pPr lvl="1"/>
            <a:r>
              <a:rPr lang="en-GB" sz="2300" dirty="0"/>
              <a:t>Made comments which appear to query whether having a FOF had been the appropriate course of action:</a:t>
            </a:r>
          </a:p>
          <a:p>
            <a:pPr lvl="2"/>
            <a:r>
              <a:rPr lang="en-GB" sz="2300" i="1" dirty="0"/>
              <a:t>‘The issue of the diagnostic test, relevant to capacity, is not clarified by the fact-finding hearing.’ </a:t>
            </a:r>
            <a:r>
              <a:rPr lang="en-GB" sz="2300" dirty="0"/>
              <a:t>[§57] Poole J did not address the relevance of a FOF to the functional test (first stage).</a:t>
            </a:r>
            <a:endParaRPr lang="en-GB" sz="2300" i="1" dirty="0"/>
          </a:p>
          <a:p>
            <a:pPr lvl="2"/>
            <a:r>
              <a:rPr lang="en-GB" sz="2300" i="1" u="sng" dirty="0"/>
              <a:t>‘Whether it was justified or not</a:t>
            </a:r>
            <a:r>
              <a:rPr lang="en-GB" sz="2300" i="1" dirty="0"/>
              <a:t>, the purpose of the fact finding exercise was undertaken to establish the basis on which Dr Todd and the Court could assess JW's capacity to make decisions about residence, care, and contact (in particular with SW). ’</a:t>
            </a:r>
            <a:r>
              <a:rPr lang="en-GB" sz="2300" dirty="0"/>
              <a:t> [§58]</a:t>
            </a:r>
          </a:p>
          <a:p>
            <a:pPr lvl="2"/>
            <a:r>
              <a:rPr lang="en-GB" sz="2300" dirty="0"/>
              <a:t>If he had granted the appeal, he said he was not sure ordering a further FOF would have been the appropriate course of action. [§62]</a:t>
            </a:r>
          </a:p>
          <a:p>
            <a:pPr lvl="1"/>
            <a:endParaRPr lang="en-GB" dirty="0"/>
          </a:p>
        </p:txBody>
      </p:sp>
    </p:spTree>
    <p:extLst>
      <p:ext uri="{BB962C8B-B14F-4D97-AF65-F5344CB8AC3E}">
        <p14:creationId xmlns:p14="http://schemas.microsoft.com/office/powerpoint/2010/main" val="4220892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C3432E-8F68-7FDE-E305-6A9B1C2A4A55}"/>
              </a:ext>
            </a:extLst>
          </p:cNvPr>
          <p:cNvSpPr>
            <a:spLocks noGrp="1"/>
          </p:cNvSpPr>
          <p:nvPr>
            <p:ph idx="1"/>
          </p:nvPr>
        </p:nvSpPr>
        <p:spPr>
          <a:xfrm>
            <a:off x="609600" y="690206"/>
            <a:ext cx="10972800" cy="3936828"/>
          </a:xfrm>
        </p:spPr>
        <p:txBody>
          <a:bodyPr/>
          <a:lstStyle/>
          <a:p>
            <a:r>
              <a:rPr lang="en-GB" dirty="0"/>
              <a:t>HHJ Rogers final capacity hearing - </a:t>
            </a:r>
            <a:r>
              <a:rPr lang="en-GB" i="1" dirty="0"/>
              <a:t>Nottinghamshire County Council v JW &amp; Anor</a:t>
            </a:r>
            <a:r>
              <a:rPr lang="en-GB" dirty="0"/>
              <a:t> [2026] EWCOP 13 (T2)</a:t>
            </a:r>
          </a:p>
          <a:p>
            <a:pPr lvl="1"/>
            <a:r>
              <a:rPr lang="en-GB" dirty="0"/>
              <a:t>Key issues:</a:t>
            </a:r>
          </a:p>
          <a:p>
            <a:pPr lvl="2"/>
            <a:r>
              <a:rPr lang="en-GB" dirty="0"/>
              <a:t>Order of the capacity assessment. </a:t>
            </a:r>
          </a:p>
          <a:p>
            <a:pPr lvl="2"/>
            <a:r>
              <a:rPr lang="en-GB" dirty="0"/>
              <a:t>Whether the functional test was met.</a:t>
            </a:r>
          </a:p>
          <a:p>
            <a:pPr lvl="2"/>
            <a:r>
              <a:rPr lang="en-GB" dirty="0"/>
              <a:t>Whether the diagnostic test was met, in circumstances whereby JW had borderline intellectual functioning, and did coercive control have any relevance to this.</a:t>
            </a:r>
          </a:p>
          <a:p>
            <a:pPr lvl="2"/>
            <a:r>
              <a:rPr lang="en-GB" dirty="0"/>
              <a:t>Whether there was a causative nexus between borderline intellectual functioning and the functional test, and did coercive control have any relevance to this.</a:t>
            </a:r>
          </a:p>
          <a:p>
            <a:pPr lvl="2"/>
            <a:r>
              <a:rPr lang="en-GB" dirty="0"/>
              <a:t>Role of education and support. </a:t>
            </a:r>
          </a:p>
          <a:p>
            <a:pPr lvl="1"/>
            <a:endParaRPr lang="en-GB" dirty="0"/>
          </a:p>
          <a:p>
            <a:pPr marL="457200" lvl="1" indent="0">
              <a:buNone/>
            </a:pPr>
            <a:endParaRPr lang="en-GB" dirty="0"/>
          </a:p>
          <a:p>
            <a:endParaRPr lang="en-GB" dirty="0"/>
          </a:p>
        </p:txBody>
      </p:sp>
    </p:spTree>
    <p:extLst>
      <p:ext uri="{BB962C8B-B14F-4D97-AF65-F5344CB8AC3E}">
        <p14:creationId xmlns:p14="http://schemas.microsoft.com/office/powerpoint/2010/main" val="2022006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841E41-CEA1-BB1D-9F4E-8A73D1466749}"/>
              </a:ext>
            </a:extLst>
          </p:cNvPr>
          <p:cNvSpPr>
            <a:spLocks noGrp="1"/>
          </p:cNvSpPr>
          <p:nvPr>
            <p:ph idx="1"/>
          </p:nvPr>
        </p:nvSpPr>
        <p:spPr>
          <a:xfrm>
            <a:off x="609600" y="497244"/>
            <a:ext cx="10972800" cy="3936828"/>
          </a:xfrm>
        </p:spPr>
        <p:txBody>
          <a:bodyPr/>
          <a:lstStyle/>
          <a:p>
            <a:pPr marL="0" indent="0">
              <a:buNone/>
            </a:pPr>
            <a:r>
              <a:rPr lang="en-GB" dirty="0"/>
              <a:t>HHJ Roger’s decision:</a:t>
            </a:r>
          </a:p>
          <a:p>
            <a:r>
              <a:rPr lang="en-GB" sz="2600" dirty="0"/>
              <a:t>Dr Todd’s report, having dealt with diagnostic test first in his report, was not flawed – ‘</a:t>
            </a:r>
            <a:r>
              <a:rPr lang="en-GB" sz="2600" i="1" dirty="0"/>
              <a:t>simply a matter of convenience or style</a:t>
            </a:r>
            <a:r>
              <a:rPr lang="en-GB" sz="2600" dirty="0"/>
              <a:t>’ and he had in fact approached the test in the correct order. §33</a:t>
            </a:r>
          </a:p>
          <a:p>
            <a:r>
              <a:rPr lang="en-GB" sz="2600" dirty="0"/>
              <a:t>Functional test – found that JW could understand, retain, crucially use and weight, and communicate a decision in each domain. </a:t>
            </a:r>
          </a:p>
          <a:p>
            <a:r>
              <a:rPr lang="en-GB" sz="2600" dirty="0"/>
              <a:t>Diagnostic test – </a:t>
            </a:r>
          </a:p>
          <a:p>
            <a:pPr lvl="1"/>
            <a:r>
              <a:rPr lang="en-GB" sz="2600" dirty="0"/>
              <a:t>§55 </a:t>
            </a:r>
            <a:r>
              <a:rPr lang="en-GB" sz="2600" i="1" dirty="0"/>
              <a:t>Whether a particular diagnosis on the facts of an individual case qualifies for the purposes of the Act is not, in my judgment, a matter of psychological or other expertise but is an evaluative decision for the Court.</a:t>
            </a:r>
            <a:endParaRPr lang="en-GB" sz="2600" dirty="0"/>
          </a:p>
          <a:p>
            <a:pPr lvl="1"/>
            <a:r>
              <a:rPr lang="en-GB" sz="2600" dirty="0"/>
              <a:t>§62 </a:t>
            </a:r>
            <a:r>
              <a:rPr lang="en-GB" sz="2600" i="1" dirty="0"/>
              <a:t>Overall, I am not satisfied that JW's condition amounts to a qualifying diagnosis for the purposes of the Act.</a:t>
            </a:r>
          </a:p>
        </p:txBody>
      </p:sp>
    </p:spTree>
    <p:extLst>
      <p:ext uri="{BB962C8B-B14F-4D97-AF65-F5344CB8AC3E}">
        <p14:creationId xmlns:p14="http://schemas.microsoft.com/office/powerpoint/2010/main" val="135443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8805A-C8C0-9E40-7B0F-6EC747B57C17}"/>
              </a:ext>
            </a:extLst>
          </p:cNvPr>
          <p:cNvSpPr>
            <a:spLocks noGrp="1"/>
          </p:cNvSpPr>
          <p:nvPr>
            <p:ph idx="1"/>
          </p:nvPr>
        </p:nvSpPr>
        <p:spPr>
          <a:xfrm>
            <a:off x="609600" y="891712"/>
            <a:ext cx="10972800" cy="3936828"/>
          </a:xfrm>
        </p:spPr>
        <p:txBody>
          <a:bodyPr/>
          <a:lstStyle/>
          <a:p>
            <a:r>
              <a:rPr lang="en-GB" sz="2600" dirty="0"/>
              <a:t>Causative nexus – not proved</a:t>
            </a:r>
          </a:p>
          <a:p>
            <a:pPr lvl="1"/>
            <a:r>
              <a:rPr lang="en-GB" sz="2600" dirty="0"/>
              <a:t>§66 </a:t>
            </a:r>
            <a:r>
              <a:rPr lang="en-GB" sz="2600" i="1" dirty="0"/>
              <a:t>I have looked in vain in Dr Todd's written evidence for an explanation as opposed to an assertion that JW's inabilities are because of her intellectual deficiencies as opposed to the influence of SW. I have reviewed his oral testimony and frankly am not persuaded that he has explained the necessary causative link. It seems to me overwhelmingly clear, particularly in the light of my findings, that SW looms large in JW's decision making. As between </a:t>
            </a:r>
            <a:r>
              <a:rPr lang="en-GB" sz="2600" i="1" dirty="0" err="1"/>
              <a:t>capacitous</a:t>
            </a:r>
            <a:r>
              <a:rPr lang="en-GB" sz="2600" i="1" dirty="0"/>
              <a:t> decision making, for example, in the sphere of residence, as against asserted incapacity if SW is a factor, the only variable is SW himself (whether exercising control or creating a different emotional state in JW's mind). It does not seem to me too simplistic to conclude that the only reason therefore that, in the latter situation, JW is deemed </a:t>
            </a:r>
            <a:r>
              <a:rPr lang="en-GB" sz="2600" i="1" dirty="0" err="1"/>
              <a:t>incapacitous</a:t>
            </a:r>
            <a:r>
              <a:rPr lang="en-GB" sz="2600" i="1" dirty="0"/>
              <a:t> is "because of" SW. That is not the necessary statutory nexus.</a:t>
            </a:r>
          </a:p>
          <a:p>
            <a:pPr lvl="1"/>
            <a:endParaRPr lang="en-GB" dirty="0"/>
          </a:p>
        </p:txBody>
      </p:sp>
    </p:spTree>
    <p:extLst>
      <p:ext uri="{BB962C8B-B14F-4D97-AF65-F5344CB8AC3E}">
        <p14:creationId xmlns:p14="http://schemas.microsoft.com/office/powerpoint/2010/main" val="2436671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A60FCD-0DCB-9A64-74EF-A76DC0DED601}"/>
              </a:ext>
            </a:extLst>
          </p:cNvPr>
          <p:cNvSpPr>
            <a:spLocks noGrp="1"/>
          </p:cNvSpPr>
          <p:nvPr>
            <p:ph idx="1"/>
          </p:nvPr>
        </p:nvSpPr>
        <p:spPr/>
        <p:txBody>
          <a:bodyPr/>
          <a:lstStyle/>
          <a:p>
            <a:r>
              <a:rPr lang="en-GB" dirty="0"/>
              <a:t>Education/training</a:t>
            </a:r>
          </a:p>
          <a:p>
            <a:pPr lvl="1"/>
            <a:r>
              <a:rPr lang="en-GB" dirty="0"/>
              <a:t>§70 </a:t>
            </a:r>
            <a:r>
              <a:rPr lang="en-GB" i="1" dirty="0"/>
              <a:t>Ms Perrett and Ms Reed submitted that insufficient care was given by the local authority to the question of education or support for JW in her decision making. My preliminary view is that it may have made some difference but, in any event, it is unnecessary to undertake detailed analysis given my other conclusions</a:t>
            </a:r>
            <a:r>
              <a:rPr lang="en-GB" dirty="0"/>
              <a:t>.</a:t>
            </a:r>
          </a:p>
        </p:txBody>
      </p:sp>
    </p:spTree>
    <p:extLst>
      <p:ext uri="{BB962C8B-B14F-4D97-AF65-F5344CB8AC3E}">
        <p14:creationId xmlns:p14="http://schemas.microsoft.com/office/powerpoint/2010/main" val="1287238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BC0F1-4AFD-EA79-B033-AA7F0D5CF542}"/>
              </a:ext>
            </a:extLst>
          </p:cNvPr>
          <p:cNvSpPr>
            <a:spLocks noGrp="1"/>
          </p:cNvSpPr>
          <p:nvPr>
            <p:ph type="title"/>
          </p:nvPr>
        </p:nvSpPr>
        <p:spPr/>
        <p:txBody>
          <a:bodyPr/>
          <a:lstStyle/>
          <a:p>
            <a:r>
              <a:rPr lang="en-GB" sz="3200" b="1" dirty="0"/>
              <a:t>Coercive control </a:t>
            </a:r>
          </a:p>
        </p:txBody>
      </p:sp>
      <p:sp>
        <p:nvSpPr>
          <p:cNvPr id="3" name="Content Placeholder 2">
            <a:extLst>
              <a:ext uri="{FF2B5EF4-FFF2-40B4-BE49-F238E27FC236}">
                <a16:creationId xmlns:a16="http://schemas.microsoft.com/office/drawing/2014/main" id="{EC448C53-55E8-EB8F-9B2B-6E1D316F40AD}"/>
              </a:ext>
            </a:extLst>
          </p:cNvPr>
          <p:cNvSpPr>
            <a:spLocks noGrp="1"/>
          </p:cNvSpPr>
          <p:nvPr>
            <p:ph idx="1"/>
          </p:nvPr>
        </p:nvSpPr>
        <p:spPr>
          <a:xfrm>
            <a:off x="609600" y="994940"/>
            <a:ext cx="10972800" cy="3936828"/>
          </a:xfrm>
        </p:spPr>
        <p:txBody>
          <a:bodyPr/>
          <a:lstStyle/>
          <a:p>
            <a:pPr marL="0" indent="0">
              <a:buNone/>
            </a:pPr>
            <a:r>
              <a:rPr lang="en-GB" b="1" dirty="0"/>
              <a:t>Definition (FPR PD12J)</a:t>
            </a:r>
          </a:p>
          <a:p>
            <a:r>
              <a:rPr lang="en-GB" dirty="0"/>
              <a:t>“coercive behaviour” means an act or a pattern of acts of assault, threats, humiliation and intimidation or other abuse that is used to harm, punish, or frighten the victim.</a:t>
            </a:r>
          </a:p>
          <a:p>
            <a:r>
              <a:rPr lang="en-GB" dirty="0"/>
              <a:t>“controlling behaviour” means an act or pattern of acts designed to make a person subordinate and/or dependent by isolating them from sources of support, exploiting their resources and capacities for personal gain, depriving them of the means needed for independence, resistance and escape and regulating their everyday behaviour.</a:t>
            </a:r>
          </a:p>
        </p:txBody>
      </p:sp>
    </p:spTree>
    <p:extLst>
      <p:ext uri="{BB962C8B-B14F-4D97-AF65-F5344CB8AC3E}">
        <p14:creationId xmlns:p14="http://schemas.microsoft.com/office/powerpoint/2010/main" val="1445558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DFEC5-9C9F-DC98-90B8-A310BAF7C490}"/>
              </a:ext>
            </a:extLst>
          </p:cNvPr>
          <p:cNvSpPr>
            <a:spLocks noGrp="1"/>
          </p:cNvSpPr>
          <p:nvPr>
            <p:ph idx="1"/>
          </p:nvPr>
        </p:nvSpPr>
        <p:spPr>
          <a:xfrm>
            <a:off x="609600" y="685800"/>
            <a:ext cx="10972800" cy="5194300"/>
          </a:xfrm>
        </p:spPr>
        <p:txBody>
          <a:bodyPr/>
          <a:lstStyle/>
          <a:p>
            <a:pPr marL="0" indent="0">
              <a:buNone/>
            </a:pPr>
            <a:r>
              <a:rPr lang="en-GB" b="1" dirty="0"/>
              <a:t>Helpful case law</a:t>
            </a:r>
          </a:p>
          <a:p>
            <a:r>
              <a:rPr lang="en-GB" i="1" dirty="0"/>
              <a:t>F v M </a:t>
            </a:r>
            <a:r>
              <a:rPr lang="en-GB" dirty="0"/>
              <a:t>[2021] EWFC 4 – Haydn J - § 4 and 109</a:t>
            </a:r>
          </a:p>
          <a:p>
            <a:r>
              <a:rPr lang="en-GB" sz="2600" i="1" dirty="0"/>
              <a:t>§109 The emphasis in Section 76 of the Serious Crime Act 2015, is on "repetition" and "continuous engagement" in patterns of behaviour which are controlling and coercive. Behaviour, it seems to me, requires, logically and by definition, more than a single act. The wording of FPD 2010 12J is therefore potentially misleading in so far as it appears to contemplate establishing behaviour by reference to "an act or a pattern of acts". Key to assessing abuse in the context of coercive control is recognising that the significance of individual acts may only be understood properly within the context of wider behaviour. I emphasise it is the behaviour and not simply the repetition of individual acts which reveals the real objectives of the perpetrator and thus the true nature of the abuse.</a:t>
            </a:r>
            <a:endParaRPr lang="en-GB" sz="2600" dirty="0"/>
          </a:p>
          <a:p>
            <a:pPr marL="0" indent="0">
              <a:buNone/>
            </a:pPr>
            <a:endParaRPr lang="en-GB" i="1" dirty="0"/>
          </a:p>
          <a:p>
            <a:pPr marL="0" indent="0">
              <a:buNone/>
            </a:pPr>
            <a:endParaRPr lang="en-GB" dirty="0"/>
          </a:p>
          <a:p>
            <a:endParaRPr lang="en-GB" dirty="0"/>
          </a:p>
        </p:txBody>
      </p:sp>
    </p:spTree>
    <p:extLst>
      <p:ext uri="{BB962C8B-B14F-4D97-AF65-F5344CB8AC3E}">
        <p14:creationId xmlns:p14="http://schemas.microsoft.com/office/powerpoint/2010/main" val="535686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D40F98-6902-9936-117F-88A9C62D4139}"/>
              </a:ext>
            </a:extLst>
          </p:cNvPr>
          <p:cNvSpPr>
            <a:spLocks noGrp="1"/>
          </p:cNvSpPr>
          <p:nvPr>
            <p:ph idx="1"/>
          </p:nvPr>
        </p:nvSpPr>
        <p:spPr>
          <a:xfrm>
            <a:off x="609600" y="937432"/>
            <a:ext cx="10972800" cy="3936828"/>
          </a:xfrm>
        </p:spPr>
        <p:txBody>
          <a:bodyPr/>
          <a:lstStyle/>
          <a:p>
            <a:r>
              <a:rPr lang="en-GB" i="1" dirty="0"/>
              <a:t>Re LW </a:t>
            </a:r>
            <a:r>
              <a:rPr lang="en-GB" dirty="0">
                <a:hlinkClick r:id="rId2" tooltip="(opens in a new window)"/>
              </a:rPr>
              <a:t>[2020] EWCOP 50</a:t>
            </a:r>
            <a:r>
              <a:rPr lang="en-GB" dirty="0"/>
              <a:t>  - Poole J - a case whereby it was found that LW lacked capacity to make decisions about her contact with her partner, who was found to have been coercively controlling of her, Poole J gave consideration to the definition of controlling and coercive behaviour. Sets out examples of types of behaviour provided in Statutory Guidance (see §21).</a:t>
            </a:r>
          </a:p>
          <a:p>
            <a:endParaRPr lang="en-GB" dirty="0"/>
          </a:p>
        </p:txBody>
      </p:sp>
    </p:spTree>
    <p:extLst>
      <p:ext uri="{BB962C8B-B14F-4D97-AF65-F5344CB8AC3E}">
        <p14:creationId xmlns:p14="http://schemas.microsoft.com/office/powerpoint/2010/main" val="2789758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BA504E-2BF9-F3E6-4FD6-9688C7DD1D25}"/>
              </a:ext>
            </a:extLst>
          </p:cNvPr>
          <p:cNvSpPr>
            <a:spLocks noGrp="1"/>
          </p:cNvSpPr>
          <p:nvPr>
            <p:ph idx="1"/>
          </p:nvPr>
        </p:nvSpPr>
        <p:spPr>
          <a:xfrm>
            <a:off x="518160" y="685800"/>
            <a:ext cx="10972800" cy="5240020"/>
          </a:xfrm>
        </p:spPr>
        <p:txBody>
          <a:bodyPr/>
          <a:lstStyle/>
          <a:p>
            <a:r>
              <a:rPr lang="en-GB" sz="2000" i="1" dirty="0">
                <a:hlinkClick r:id="rId2"/>
              </a:rPr>
              <a:t>Re H-N</a:t>
            </a:r>
            <a:r>
              <a:rPr lang="en-GB" sz="2000" dirty="0">
                <a:hlinkClick r:id="rId2"/>
              </a:rPr>
              <a:t> [2021] EWCA Civ 448</a:t>
            </a:r>
            <a:r>
              <a:rPr lang="en-GB" sz="2000" dirty="0"/>
              <a:t> highlighted the importance of </a:t>
            </a:r>
            <a:r>
              <a:rPr lang="en-GB" sz="2000" i="1" dirty="0"/>
              <a:t>patterns </a:t>
            </a:r>
            <a:r>
              <a:rPr lang="en-GB" sz="2000" dirty="0"/>
              <a:t>of behaviour in identifying coercive and controlling  behaviour</a:t>
            </a:r>
            <a:r>
              <a:rPr lang="en-GB" sz="2000" i="1" dirty="0"/>
              <a:t>.</a:t>
            </a:r>
            <a:r>
              <a:rPr lang="en-GB" sz="2000" dirty="0"/>
              <a:t> The Court of Appeal also underlined the centrality of </a:t>
            </a:r>
            <a:r>
              <a:rPr lang="en-GB" sz="2000" i="1" dirty="0"/>
              <a:t>intent</a:t>
            </a:r>
            <a:r>
              <a:rPr lang="en-GB" sz="2000" dirty="0"/>
              <a:t> to a finding of controlling and coercive behaviour:</a:t>
            </a:r>
          </a:p>
          <a:p>
            <a:r>
              <a:rPr lang="en-GB" sz="2000" dirty="0"/>
              <a:t>§32 </a:t>
            </a:r>
            <a:r>
              <a:rPr lang="en-GB" sz="2000" i="1" dirty="0"/>
              <a:t>It is equally important to be clear that not all directive, assertive, stubborn or selfish behaviour, will be 'abuse' in the context of proceedings concerning the welfare of a child; much will turn on the intention of the perpetrator of the alleged abuse and on the harmful impact of the behaviour.</a:t>
            </a:r>
            <a:r>
              <a:rPr lang="en-GB" sz="2000" dirty="0"/>
              <a:t> </a:t>
            </a:r>
            <a:r>
              <a:rPr lang="en-GB" sz="2000" i="1" dirty="0"/>
              <a:t>We would endorse the approach taken by Peter Jackson LJ in Re L (Relocation: Second Appeal) [2017] EWCA </a:t>
            </a:r>
            <a:r>
              <a:rPr lang="en-GB" sz="2000" i="1" dirty="0" err="1"/>
              <a:t>Civ</a:t>
            </a:r>
            <a:r>
              <a:rPr lang="en-GB" sz="2000" i="1" dirty="0"/>
              <a:t> 2121 (paragraph 61):</a:t>
            </a:r>
            <a:endParaRPr lang="en-GB" sz="2000" dirty="0"/>
          </a:p>
          <a:p>
            <a:pPr marL="0" indent="0">
              <a:buNone/>
            </a:pPr>
            <a:r>
              <a:rPr lang="en-GB" sz="2000" i="1" dirty="0"/>
              <a:t>	"Few relationships lack instances of bad behaviour on the part of one or both parties at some time 	and it is a rare family case that does not contain complaints by one party against the other, and 	often complaints are made by both. Yet not all such behaviour will amount to 'domestic abuse’, 	where 'coercive behaviour' is defined as behaviour that is 'used to harm, punish, or frighten the 	victim…' and 'controlling behaviour' as behaviour 'designed to make a person subordinate…’ In cases 	where the alleged behaviour does not have this character it is likely to be unnecessary and 	disproportionate for detailed findings of fact to be made about the complaints; indeed, in such cases 	it will not be in the interests of the child or of justice for the court to allow itself to become another 	battleground for adult conflict."</a:t>
            </a:r>
            <a:endParaRPr lang="en-GB" sz="2000" dirty="0"/>
          </a:p>
          <a:p>
            <a:pPr marL="0" indent="0">
              <a:buNone/>
            </a:pPr>
            <a:endParaRPr lang="en-GB" dirty="0"/>
          </a:p>
          <a:p>
            <a:endParaRPr lang="en-GB" dirty="0"/>
          </a:p>
        </p:txBody>
      </p:sp>
    </p:spTree>
    <p:extLst>
      <p:ext uri="{BB962C8B-B14F-4D97-AF65-F5344CB8AC3E}">
        <p14:creationId xmlns:p14="http://schemas.microsoft.com/office/powerpoint/2010/main" val="4094003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94DAF-94F8-D004-6BAF-5D0857513B97}"/>
              </a:ext>
            </a:extLst>
          </p:cNvPr>
          <p:cNvSpPr>
            <a:spLocks noGrp="1"/>
          </p:cNvSpPr>
          <p:nvPr>
            <p:ph type="title"/>
          </p:nvPr>
        </p:nvSpPr>
        <p:spPr/>
        <p:txBody>
          <a:bodyPr/>
          <a:lstStyle/>
          <a:p>
            <a:r>
              <a:rPr lang="en-GB" sz="3200" b="1" dirty="0"/>
              <a:t>To fact find or not to fact find </a:t>
            </a:r>
          </a:p>
        </p:txBody>
      </p:sp>
      <p:sp>
        <p:nvSpPr>
          <p:cNvPr id="3" name="Content Placeholder 2">
            <a:extLst>
              <a:ext uri="{FF2B5EF4-FFF2-40B4-BE49-F238E27FC236}">
                <a16:creationId xmlns:a16="http://schemas.microsoft.com/office/drawing/2014/main" id="{58D7EEFF-9CD6-C184-BADC-9694F3048941}"/>
              </a:ext>
            </a:extLst>
          </p:cNvPr>
          <p:cNvSpPr>
            <a:spLocks noGrp="1"/>
          </p:cNvSpPr>
          <p:nvPr>
            <p:ph idx="1"/>
          </p:nvPr>
        </p:nvSpPr>
        <p:spPr>
          <a:xfrm>
            <a:off x="609600" y="1076220"/>
            <a:ext cx="10972800" cy="3936828"/>
          </a:xfrm>
        </p:spPr>
        <p:txBody>
          <a:bodyPr/>
          <a:lstStyle/>
          <a:p>
            <a:r>
              <a:rPr lang="en-GB" sz="2800" dirty="0"/>
              <a:t>Legal approach </a:t>
            </a:r>
          </a:p>
          <a:p>
            <a:pPr lvl="1"/>
            <a:r>
              <a:rPr lang="en-GB" sz="2000" i="1" dirty="0"/>
              <a:t>Nottinghamshire County Council v SV &amp; Anor</a:t>
            </a:r>
            <a:r>
              <a:rPr lang="en-GB" sz="2000" dirty="0"/>
              <a:t> </a:t>
            </a:r>
            <a:r>
              <a:rPr lang="en-GB" sz="2000" u="sng" dirty="0">
                <a:hlinkClick r:id="rId2"/>
              </a:rPr>
              <a:t>[2025] EWCOP 37 (T3)</a:t>
            </a:r>
            <a:r>
              <a:rPr lang="en-GB" sz="2000" dirty="0"/>
              <a:t>, Lieven J  - review of the key decisions with respect to the approach to when a finding of fact hearing in the context of Court of Protection proceedings is necessary - §49-55</a:t>
            </a:r>
          </a:p>
          <a:p>
            <a:pPr lvl="2"/>
            <a:r>
              <a:rPr lang="en-GB" sz="2000" dirty="0"/>
              <a:t>In </a:t>
            </a:r>
            <a:r>
              <a:rPr lang="en-GB" sz="2000" i="1" dirty="0"/>
              <a:t>Re AG</a:t>
            </a:r>
            <a:r>
              <a:rPr lang="en-GB" sz="2000" dirty="0"/>
              <a:t> </a:t>
            </a:r>
            <a:r>
              <a:rPr lang="en-GB" sz="2000" u="sng" dirty="0">
                <a:hlinkClick r:id="rId3" tooltip="Link to BAILII version"/>
              </a:rPr>
              <a:t>[2015] EWCOP 78</a:t>
            </a:r>
            <a:r>
              <a:rPr lang="en-GB" sz="2000" dirty="0"/>
              <a:t> ]  The former President expressly endorsed the pre-MCA 2005 decision of Wall J (as he then was) in Re S (Adult's Lack of Capacity: Care and Residence) </a:t>
            </a:r>
            <a:r>
              <a:rPr lang="en-GB" sz="2000" u="sng" dirty="0">
                <a:hlinkClick r:id="rId4" tooltip="Link to BAILII version"/>
              </a:rPr>
              <a:t>[2003] EWHC 1909 (Fam)</a:t>
            </a:r>
            <a:r>
              <a:rPr lang="en-GB" sz="2000" dirty="0"/>
              <a:t> at [18] and [21] - </a:t>
            </a:r>
            <a:r>
              <a:rPr lang="en-GB" sz="2000" i="1" dirty="0"/>
              <a:t>§18 Equally</a:t>
            </a:r>
            <a:r>
              <a:rPr lang="en-GB" sz="2000" b="1" i="1" dirty="0"/>
              <a:t>, if there are disputed issues of fact which go to the question of Mr S's capacity and suitability to care for S, the court may need to resolve them if their resolution is necessary to the decision as to what is in S's best interests.</a:t>
            </a:r>
            <a:r>
              <a:rPr lang="en-GB" sz="2000" i="1" dirty="0"/>
              <a:t> </a:t>
            </a:r>
            <a:r>
              <a:rPr lang="en-GB" sz="2000" dirty="0"/>
              <a:t> </a:t>
            </a:r>
          </a:p>
          <a:p>
            <a:pPr lvl="2"/>
            <a:r>
              <a:rPr lang="en-GB" sz="2000" dirty="0"/>
              <a:t>An </a:t>
            </a:r>
            <a:r>
              <a:rPr lang="en-GB" sz="2000" i="1" dirty="0"/>
              <a:t>ICB v G &amp; Ors </a:t>
            </a:r>
            <a:r>
              <a:rPr lang="en-GB" sz="2000" u="sng" dirty="0">
                <a:hlinkClick r:id="rId5" tooltip="Link to BAILII version"/>
              </a:rPr>
              <a:t>[2024] EWCOP 13</a:t>
            </a:r>
            <a:r>
              <a:rPr lang="en-GB" sz="2000" dirty="0"/>
              <a:t> Hayden J held at [22]-[23]: §22 </a:t>
            </a:r>
            <a:r>
              <a:rPr lang="en-GB" sz="2000" b="1" i="1" dirty="0"/>
              <a:t>Judges must consider, rigorously, what real purpose it is likely to serve i.e., from the perspective of informing decisions relating to P's welfare.</a:t>
            </a:r>
            <a:r>
              <a:rPr lang="en-GB" sz="2000" i="1" dirty="0"/>
              <a:t> </a:t>
            </a:r>
            <a:r>
              <a:rPr lang="en-GB" sz="2000" dirty="0"/>
              <a:t> </a:t>
            </a:r>
          </a:p>
          <a:p>
            <a:pPr lvl="2"/>
            <a:r>
              <a:rPr lang="en-GB" sz="2000" dirty="0"/>
              <a:t>Cobb J (as he was then) in </a:t>
            </a:r>
            <a:r>
              <a:rPr lang="en-GB" sz="2000" i="1" dirty="0"/>
              <a:t>LBX v TT</a:t>
            </a:r>
            <a:r>
              <a:rPr lang="en-GB" sz="2000" i="1" u="sng" dirty="0"/>
              <a:t> </a:t>
            </a:r>
            <a:r>
              <a:rPr lang="en-GB" sz="2000" u="sng" dirty="0">
                <a:hlinkClick r:id="rId6" tooltip="Link to BAILII version"/>
              </a:rPr>
              <a:t>[2014] EWCOP 24</a:t>
            </a:r>
            <a:r>
              <a:rPr lang="en-GB" sz="2000" dirty="0"/>
              <a:t> at [44]-[51] – applies (and helpfully sets out) the caselaw on fact finding in Children Act 1989 cases by analogy. Oxfordshire factors. </a:t>
            </a:r>
          </a:p>
        </p:txBody>
      </p:sp>
    </p:spTree>
    <p:extLst>
      <p:ext uri="{BB962C8B-B14F-4D97-AF65-F5344CB8AC3E}">
        <p14:creationId xmlns:p14="http://schemas.microsoft.com/office/powerpoint/2010/main" val="3512564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E261B7-8860-F446-5607-4801EB901588}"/>
              </a:ext>
            </a:extLst>
          </p:cNvPr>
          <p:cNvSpPr>
            <a:spLocks noGrp="1"/>
          </p:cNvSpPr>
          <p:nvPr>
            <p:ph idx="1"/>
          </p:nvPr>
        </p:nvSpPr>
        <p:spPr>
          <a:xfrm>
            <a:off x="609600" y="503092"/>
            <a:ext cx="10972800" cy="3936828"/>
          </a:xfrm>
        </p:spPr>
        <p:txBody>
          <a:bodyPr/>
          <a:lstStyle/>
          <a:p>
            <a:pPr marL="0" indent="0">
              <a:buNone/>
            </a:pPr>
            <a:r>
              <a:rPr lang="en-GB" dirty="0"/>
              <a:t>Lieven J conclusions:</a:t>
            </a:r>
          </a:p>
          <a:p>
            <a:pPr marL="0" indent="0">
              <a:buNone/>
            </a:pPr>
            <a:r>
              <a:rPr lang="en-GB" sz="3000" i="1" dirty="0"/>
              <a:t>§54. In my view the overall approach to whether or not to hold a fact finding hearing is analogous between Children Act cases and Court of Protection cases.</a:t>
            </a:r>
            <a:endParaRPr lang="en-GB" sz="3000" dirty="0"/>
          </a:p>
          <a:p>
            <a:pPr marL="0" indent="0">
              <a:buNone/>
            </a:pPr>
            <a:r>
              <a:rPr lang="en-GB" sz="3000" i="1" dirty="0"/>
              <a:t>§55. The facts which are sought to be found must have a direct impact on the welfare decisions that need to be made in respect of P. The fact finding must be "necessary" for the determination of those welfare decisions. The fact finding exercise must be proportionate to the issues that need to be determined. In determining proportionality, the likely cost to public funds, the time taken and the impact of delay on P are all relevant considerations.</a:t>
            </a:r>
            <a:endParaRPr lang="en-GB" sz="3000" dirty="0"/>
          </a:p>
          <a:p>
            <a:endParaRPr lang="en-GB" dirty="0"/>
          </a:p>
        </p:txBody>
      </p:sp>
    </p:spTree>
    <p:extLst>
      <p:ext uri="{BB962C8B-B14F-4D97-AF65-F5344CB8AC3E}">
        <p14:creationId xmlns:p14="http://schemas.microsoft.com/office/powerpoint/2010/main" val="285484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5CB08-370B-F6AB-5E8F-3F3CE109C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F8168-A53A-482A-E81E-E0AC19EB034E}"/>
              </a:ext>
            </a:extLst>
          </p:cNvPr>
          <p:cNvSpPr>
            <a:spLocks noGrp="1"/>
          </p:cNvSpPr>
          <p:nvPr>
            <p:ph type="title"/>
          </p:nvPr>
        </p:nvSpPr>
        <p:spPr>
          <a:xfrm>
            <a:off x="609600" y="239821"/>
            <a:ext cx="10972800" cy="1007319"/>
          </a:xfrm>
        </p:spPr>
        <p:txBody>
          <a:bodyPr/>
          <a:lstStyle/>
          <a:p>
            <a:r>
              <a:rPr lang="en-GB" sz="3200" b="1" i="1" dirty="0"/>
              <a:t>Coercive control </a:t>
            </a:r>
          </a:p>
        </p:txBody>
      </p:sp>
      <p:sp>
        <p:nvSpPr>
          <p:cNvPr id="3" name="Content Placeholder 2">
            <a:extLst>
              <a:ext uri="{FF2B5EF4-FFF2-40B4-BE49-F238E27FC236}">
                <a16:creationId xmlns:a16="http://schemas.microsoft.com/office/drawing/2014/main" id="{2245EF7B-43D8-17CD-F39B-1FAD027DA47E}"/>
              </a:ext>
            </a:extLst>
          </p:cNvPr>
          <p:cNvSpPr>
            <a:spLocks noGrp="1"/>
          </p:cNvSpPr>
          <p:nvPr>
            <p:ph idx="1"/>
          </p:nvPr>
        </p:nvSpPr>
        <p:spPr>
          <a:xfrm>
            <a:off x="609600" y="743480"/>
            <a:ext cx="10972800" cy="3936828"/>
          </a:xfrm>
        </p:spPr>
        <p:txBody>
          <a:bodyPr/>
          <a:lstStyle/>
          <a:p>
            <a:pPr marL="0" indent="0">
              <a:buNone/>
            </a:pPr>
            <a:r>
              <a:rPr lang="en-GB" sz="2600" b="1" dirty="0"/>
              <a:t>How to plead it  - </a:t>
            </a:r>
            <a:r>
              <a:rPr lang="en-GB" sz="2600" dirty="0"/>
              <a:t>JW - Poole J – obiter (but helpful)</a:t>
            </a:r>
          </a:p>
          <a:p>
            <a:pPr marL="0" lvl="0" indent="0">
              <a:buNone/>
            </a:pPr>
            <a:r>
              <a:rPr lang="en-GB" sz="2000" dirty="0"/>
              <a:t>§24 Each allegation in the Scott Schedule was accompanied by numerous references within the hearing bundle to the evidence relied upon, including witness statements. In family proceedings, the courts have considered how best to present allegations of fact on which a party seeks findings, in particular where the allegation is of a pattern of behaviour said to constitute controlling or coercive behaviour. In </a:t>
            </a:r>
            <a:r>
              <a:rPr lang="en-GB" sz="2000" i="1" dirty="0"/>
              <a:t>Re H-N</a:t>
            </a:r>
            <a:r>
              <a:rPr lang="en-GB" sz="2000" dirty="0"/>
              <a:t> </a:t>
            </a:r>
            <a:r>
              <a:rPr lang="en-GB" sz="2000" dirty="0">
                <a:hlinkClick r:id="rId2" tooltip="Link to BAILII version"/>
              </a:rPr>
              <a:t>[2021] EWCA Civ 448</a:t>
            </a:r>
            <a:r>
              <a:rPr lang="en-GB" sz="2000" dirty="0"/>
              <a:t>, the Court of Appeal said that when an allegation of controlling and/or coercive behaviour is alleged, that should be the central allegation to be considered and "Any other, more specific, factual allegations should be selected for trial because of their potential probative relevance to the alleged pattern of behaviour, and not otherwise, unless any particular factual allegation is so serious that it justifies determination irrespective of any alleged pattern of coercive and/or controlling behaviour" In </a:t>
            </a:r>
            <a:r>
              <a:rPr lang="en-GB" sz="2000" i="1" dirty="0"/>
              <a:t>Re JK</a:t>
            </a:r>
            <a:r>
              <a:rPr lang="en-GB" sz="2000" dirty="0"/>
              <a:t> </a:t>
            </a:r>
            <a:r>
              <a:rPr lang="en-GB" sz="2000" dirty="0">
                <a:hlinkClick r:id="rId3" tooltip="Link to BAILII version"/>
              </a:rPr>
              <a:t>[2021] EWHC 1367 (Fam)</a:t>
            </a:r>
            <a:r>
              <a:rPr lang="en-GB" sz="2000" dirty="0"/>
              <a:t> and </a:t>
            </a:r>
            <a:r>
              <a:rPr lang="en-GB" sz="2000" i="1" dirty="0"/>
              <a:t>Re B-B</a:t>
            </a:r>
            <a:r>
              <a:rPr lang="en-GB" sz="2000" dirty="0"/>
              <a:t> </a:t>
            </a:r>
            <a:r>
              <a:rPr lang="en-GB" sz="2000" dirty="0">
                <a:hlinkClick r:id="rId4" tooltip="Link to BAILII version"/>
              </a:rPr>
              <a:t>[2022] EWHC 108 (Fam)</a:t>
            </a:r>
            <a:r>
              <a:rPr lang="en-GB" sz="2000" dirty="0"/>
              <a:t> suggestions were made about how to draft allegations of fact in such cases. On the one hand it is unhelpful to have a long Scott Schedule containing multiple allegations about individual events. On the other hand a simple, unparticularised allegation that a person has been guilty of coercive or controlling behaviour is not helpful. It might be helpful to have a narrative statement of the relationship but include some specific examples of abuse and evidence as to when it started and ended, if it has ended. It might assist to group allegations under different headings of control or coercion.</a:t>
            </a:r>
          </a:p>
        </p:txBody>
      </p:sp>
    </p:spTree>
    <p:extLst>
      <p:ext uri="{BB962C8B-B14F-4D97-AF65-F5344CB8AC3E}">
        <p14:creationId xmlns:p14="http://schemas.microsoft.com/office/powerpoint/2010/main" val="3067730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9206-6FF4-C368-23A1-9085F00AD0B2}"/>
              </a:ext>
            </a:extLst>
          </p:cNvPr>
          <p:cNvSpPr>
            <a:spLocks noGrp="1"/>
          </p:cNvSpPr>
          <p:nvPr>
            <p:ph type="title"/>
          </p:nvPr>
        </p:nvSpPr>
        <p:spPr/>
        <p:txBody>
          <a:bodyPr/>
          <a:lstStyle/>
          <a:p>
            <a:r>
              <a:rPr lang="en-GB" b="1" dirty="0"/>
              <a:t>Coercive control and capacity</a:t>
            </a:r>
            <a:endParaRPr lang="en-GB" dirty="0"/>
          </a:p>
        </p:txBody>
      </p:sp>
      <p:sp>
        <p:nvSpPr>
          <p:cNvPr id="3" name="Content Placeholder 2">
            <a:extLst>
              <a:ext uri="{FF2B5EF4-FFF2-40B4-BE49-F238E27FC236}">
                <a16:creationId xmlns:a16="http://schemas.microsoft.com/office/drawing/2014/main" id="{31705DB6-7F32-38E8-7FBB-696DD7369F0E}"/>
              </a:ext>
            </a:extLst>
          </p:cNvPr>
          <p:cNvSpPr>
            <a:spLocks noGrp="1"/>
          </p:cNvSpPr>
          <p:nvPr>
            <p:ph idx="1"/>
          </p:nvPr>
        </p:nvSpPr>
        <p:spPr/>
        <p:txBody>
          <a:bodyPr/>
          <a:lstStyle/>
          <a:p>
            <a:r>
              <a:rPr lang="en-GB" dirty="0"/>
              <a:t>Relevance to functional test </a:t>
            </a:r>
          </a:p>
          <a:p>
            <a:pPr lvl="1"/>
            <a:r>
              <a:rPr lang="en-GB" dirty="0"/>
              <a:t>Does it form part of the relevant information P needs to understand in order to make the decision in issue? </a:t>
            </a:r>
          </a:p>
          <a:p>
            <a:pPr lvl="1"/>
            <a:r>
              <a:rPr lang="en-GB" dirty="0"/>
              <a:t>For example, for JW…</a:t>
            </a:r>
          </a:p>
          <a:p>
            <a:pPr lvl="2"/>
            <a:r>
              <a:rPr lang="en-GB" dirty="0"/>
              <a:t>Residence with SW</a:t>
            </a:r>
          </a:p>
          <a:p>
            <a:pPr lvl="2"/>
            <a:r>
              <a:rPr lang="en-GB" dirty="0"/>
              <a:t>Contact with SW </a:t>
            </a:r>
          </a:p>
        </p:txBody>
      </p:sp>
    </p:spTree>
    <p:extLst>
      <p:ext uri="{BB962C8B-B14F-4D97-AF65-F5344CB8AC3E}">
        <p14:creationId xmlns:p14="http://schemas.microsoft.com/office/powerpoint/2010/main" val="1309179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BDF2D-D2A4-74AA-AA70-266AD058A175}"/>
              </a:ext>
            </a:extLst>
          </p:cNvPr>
          <p:cNvSpPr>
            <a:spLocks noGrp="1"/>
          </p:cNvSpPr>
          <p:nvPr>
            <p:ph idx="1"/>
          </p:nvPr>
        </p:nvSpPr>
        <p:spPr>
          <a:xfrm>
            <a:off x="609600" y="434512"/>
            <a:ext cx="10972800" cy="3936828"/>
          </a:xfrm>
        </p:spPr>
        <p:txBody>
          <a:bodyPr/>
          <a:lstStyle/>
          <a:p>
            <a:pPr marL="0" indent="0">
              <a:buNone/>
            </a:pPr>
            <a:r>
              <a:rPr lang="en-GB" sz="2800" b="1" dirty="0"/>
              <a:t>JW </a:t>
            </a:r>
          </a:p>
          <a:p>
            <a:pPr lvl="0"/>
            <a:r>
              <a:rPr lang="en-GB" sz="2200" dirty="0"/>
              <a:t>§46 </a:t>
            </a:r>
            <a:r>
              <a:rPr lang="en-GB" sz="2200" i="1" dirty="0"/>
              <a:t>A close reading of this passage and similar others in the report shows Dr Todd chooses expressions such as "minimises", "down plays" and "limits". They are in my judgment descriptions of the application of weight to a point rather than obliterating it altogether. I differ from Dr Todd who asserts confidently that these observations of JW persuade him that she "cannot use and weigh" for example the risks. In the end it is, in my judgment, a matter of degree.</a:t>
            </a:r>
          </a:p>
          <a:p>
            <a:pPr lvl="0"/>
            <a:r>
              <a:rPr lang="en-GB" sz="2200" dirty="0"/>
              <a:t>§ 48 </a:t>
            </a:r>
            <a:r>
              <a:rPr lang="en-GB" sz="2200" i="1" dirty="0"/>
              <a:t>In my judgment there is clear evidence of JW using or weighing information in all areas. I accept that decisions involving SW would be more highly charged and potentially more difficult for her but I am satisfied that, nevertheless, she retained the necessary ability. I was reminded by Ms Perrett and Ms Reed of the rigour to be applied to this assessment. It is perfectly possible for an individual to use or weigh material even if a particular point, apparently of relevance to an objective observer, is afforded no weight at all. Equally it is axiomatic from the wording of the Act that if using or weighing material leads to an unwise decision that is not in itself sufficient to negate the process.</a:t>
            </a:r>
          </a:p>
          <a:p>
            <a:r>
              <a:rPr lang="en-GB" sz="2200" dirty="0"/>
              <a:t>Helpful case - </a:t>
            </a:r>
            <a:r>
              <a:rPr lang="en-GB" sz="2200" i="1" dirty="0"/>
              <a:t>Kings College NHS Foundation Trust v C and V </a:t>
            </a:r>
            <a:r>
              <a:rPr lang="en-GB" sz="2200" dirty="0"/>
              <a:t>[2015] EWCOP 80  - §38</a:t>
            </a:r>
            <a:br>
              <a:rPr lang="en-GB" dirty="0"/>
            </a:br>
            <a:endParaRPr lang="en-GB" dirty="0"/>
          </a:p>
        </p:txBody>
      </p:sp>
    </p:spTree>
    <p:extLst>
      <p:ext uri="{BB962C8B-B14F-4D97-AF65-F5344CB8AC3E}">
        <p14:creationId xmlns:p14="http://schemas.microsoft.com/office/powerpoint/2010/main" val="3138329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33C5E-0EFD-6447-F95F-596A165CC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1C4CE-54E7-40F5-262E-B0141F62F2C3}"/>
              </a:ext>
            </a:extLst>
          </p:cNvPr>
          <p:cNvSpPr>
            <a:spLocks noGrp="1"/>
          </p:cNvSpPr>
          <p:nvPr>
            <p:ph type="title"/>
          </p:nvPr>
        </p:nvSpPr>
        <p:spPr/>
        <p:txBody>
          <a:bodyPr/>
          <a:lstStyle/>
          <a:p>
            <a:r>
              <a:rPr lang="en-GB" sz="3200" b="1" dirty="0"/>
              <a:t>Coercive control and capacity</a:t>
            </a:r>
          </a:p>
        </p:txBody>
      </p:sp>
      <p:sp>
        <p:nvSpPr>
          <p:cNvPr id="3" name="Content Placeholder 2">
            <a:extLst>
              <a:ext uri="{FF2B5EF4-FFF2-40B4-BE49-F238E27FC236}">
                <a16:creationId xmlns:a16="http://schemas.microsoft.com/office/drawing/2014/main" id="{F59760AD-5068-C322-1FD2-C7C6EEBED36E}"/>
              </a:ext>
            </a:extLst>
          </p:cNvPr>
          <p:cNvSpPr>
            <a:spLocks noGrp="1"/>
          </p:cNvSpPr>
          <p:nvPr>
            <p:ph idx="1"/>
          </p:nvPr>
        </p:nvSpPr>
        <p:spPr/>
        <p:txBody>
          <a:bodyPr/>
          <a:lstStyle/>
          <a:p>
            <a:r>
              <a:rPr lang="en-GB" dirty="0"/>
              <a:t>Relevance to the diagnostic test and causal nexus – key cases:</a:t>
            </a:r>
          </a:p>
          <a:p>
            <a:pPr lvl="1"/>
            <a:r>
              <a:rPr lang="en-GB" i="1" dirty="0"/>
              <a:t>A Local Authority (Respondent) v JB (by his Litigation Friend, the Official Solicitor) (Appellant) [2021] UKSC 52</a:t>
            </a:r>
          </a:p>
          <a:p>
            <a:pPr lvl="1"/>
            <a:r>
              <a:rPr lang="en-GB" i="1" dirty="0"/>
              <a:t>PC and NC v City of York Council </a:t>
            </a:r>
            <a:r>
              <a:rPr lang="en-GB" dirty="0"/>
              <a:t>[2013] EWCA 478 </a:t>
            </a:r>
          </a:p>
          <a:p>
            <a:pPr lvl="1"/>
            <a:r>
              <a:rPr lang="en-GB" i="1" dirty="0"/>
              <a:t>WU v BU, NC and A Council </a:t>
            </a:r>
            <a:r>
              <a:rPr lang="en-GB" dirty="0"/>
              <a:t>[2021] EWCOP 54 </a:t>
            </a:r>
          </a:p>
          <a:p>
            <a:pPr lvl="1"/>
            <a:r>
              <a:rPr lang="en-GB" dirty="0"/>
              <a:t>JW</a:t>
            </a:r>
          </a:p>
        </p:txBody>
      </p:sp>
    </p:spTree>
    <p:extLst>
      <p:ext uri="{BB962C8B-B14F-4D97-AF65-F5344CB8AC3E}">
        <p14:creationId xmlns:p14="http://schemas.microsoft.com/office/powerpoint/2010/main" val="1578307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8307B5-5561-F3BD-AB65-106A8D3FE644}"/>
              </a:ext>
            </a:extLst>
          </p:cNvPr>
          <p:cNvSpPr>
            <a:spLocks noGrp="1"/>
          </p:cNvSpPr>
          <p:nvPr>
            <p:ph idx="1"/>
          </p:nvPr>
        </p:nvSpPr>
        <p:spPr>
          <a:xfrm>
            <a:off x="609600" y="525952"/>
            <a:ext cx="10972800" cy="3936828"/>
          </a:xfrm>
        </p:spPr>
        <p:txBody>
          <a:bodyPr/>
          <a:lstStyle/>
          <a:p>
            <a:pPr marL="0" indent="0">
              <a:buNone/>
            </a:pPr>
            <a:r>
              <a:rPr lang="en-GB" b="1" i="1" dirty="0"/>
              <a:t>A Local Authority (Respondent) v JB (by his Litigation Friend, the Official Solicitor) (Appellant)</a:t>
            </a:r>
            <a:r>
              <a:rPr lang="en-GB" b="1" dirty="0"/>
              <a:t>[2021] UKSC 52, Lord Stephens </a:t>
            </a:r>
          </a:p>
          <a:p>
            <a:pPr marL="457200" lvl="1" indent="0">
              <a:buNone/>
            </a:pPr>
            <a:r>
              <a:rPr lang="en-GB" dirty="0"/>
              <a:t>§78 </a:t>
            </a:r>
            <a:r>
              <a:rPr lang="en-GB" i="1" dirty="0"/>
              <a:t>If the court concludes that P is unable to make a decision for himself in relation to the matter, then the second question that the court is required to address under section 2(1) is whether that inability is “because of” an impairment of, or a disturbance in the functioning of, the mind or brain. The second question looks to whether there is a clear causative nexus between P’s inability to make a decision for himself in relation to the matter and an impairment of, or a disturbance in the functioning of, P’s mind or brain.</a:t>
            </a:r>
            <a:r>
              <a:rPr lang="en-GB" dirty="0"/>
              <a:t> </a:t>
            </a:r>
          </a:p>
        </p:txBody>
      </p:sp>
    </p:spTree>
    <p:extLst>
      <p:ext uri="{BB962C8B-B14F-4D97-AF65-F5344CB8AC3E}">
        <p14:creationId xmlns:p14="http://schemas.microsoft.com/office/powerpoint/2010/main" val="187841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EED8E-7D71-9260-26E5-5256198152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1C5091-C7CD-ACF8-99C9-F2B11AF8F256}"/>
              </a:ext>
            </a:extLst>
          </p:cNvPr>
          <p:cNvSpPr>
            <a:spLocks noGrp="1"/>
          </p:cNvSpPr>
          <p:nvPr>
            <p:ph idx="1"/>
          </p:nvPr>
        </p:nvSpPr>
        <p:spPr>
          <a:xfrm>
            <a:off x="609600" y="675640"/>
            <a:ext cx="10972800" cy="3936828"/>
          </a:xfrm>
        </p:spPr>
        <p:txBody>
          <a:bodyPr/>
          <a:lstStyle/>
          <a:p>
            <a:pPr marL="57150" indent="0">
              <a:buNone/>
            </a:pPr>
            <a:r>
              <a:rPr lang="en-GB" b="1" i="1" dirty="0"/>
              <a:t>PC and NC v City of York Council</a:t>
            </a:r>
            <a:r>
              <a:rPr lang="en-GB" i="1" dirty="0"/>
              <a:t> </a:t>
            </a:r>
            <a:r>
              <a:rPr lang="en-GB" b="1" dirty="0"/>
              <a:t>[2013] EWCA 478 </a:t>
            </a:r>
          </a:p>
          <a:p>
            <a:r>
              <a:rPr lang="en-GB" dirty="0"/>
              <a:t>PC had an assessed IQ of 66-69. </a:t>
            </a:r>
          </a:p>
          <a:p>
            <a:r>
              <a:rPr lang="en-GB" dirty="0"/>
              <a:t>The issue in that case was PC’s capacity to resume living with her husband, NC, upon his release from prison – NC had convictions for serious sexual assault. PC maintained that NC was innocent and asserted that his ex-wives has framed him. </a:t>
            </a:r>
          </a:p>
          <a:p>
            <a:r>
              <a:rPr lang="en-GB" dirty="0"/>
              <a:t>At first instance, Hedley J found that PC lacked capacity to resume cohabitation with her husband. </a:t>
            </a:r>
          </a:p>
          <a:p>
            <a:r>
              <a:rPr lang="en-GB" dirty="0"/>
              <a:t>The Court of Appeal allowed the appeal. §45, 51, 54, 59, 60 </a:t>
            </a:r>
          </a:p>
        </p:txBody>
      </p:sp>
    </p:spTree>
    <p:extLst>
      <p:ext uri="{BB962C8B-B14F-4D97-AF65-F5344CB8AC3E}">
        <p14:creationId xmlns:p14="http://schemas.microsoft.com/office/powerpoint/2010/main" val="4118830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66A6B6-7EFD-FE8C-A55D-5B10AEDCCDAD}"/>
              </a:ext>
            </a:extLst>
          </p:cNvPr>
          <p:cNvSpPr>
            <a:spLocks noGrp="1"/>
          </p:cNvSpPr>
          <p:nvPr>
            <p:ph idx="1"/>
          </p:nvPr>
        </p:nvSpPr>
        <p:spPr>
          <a:xfrm>
            <a:off x="609600" y="525952"/>
            <a:ext cx="10972800" cy="3936828"/>
          </a:xfrm>
        </p:spPr>
        <p:txBody>
          <a:bodyPr/>
          <a:lstStyle/>
          <a:p>
            <a:pPr marL="0" indent="0">
              <a:buNone/>
            </a:pPr>
            <a:r>
              <a:rPr lang="en-GB" dirty="0"/>
              <a:t>§60</a:t>
            </a:r>
            <a:r>
              <a:rPr lang="en-GB" i="1" dirty="0"/>
              <a:t> </a:t>
            </a:r>
            <a:r>
              <a:rPr lang="en-GB" sz="2800" i="1" dirty="0"/>
              <a:t>‘In the light of the finding that I have just made, the assessment of capacity under s 2(1) falls at the first of the two component parts. Insofar as the second part, the mental health element, is concerned, I have already questioned whether Hedley J’s findings go so far as to hold that the inability to decide is ‘because of’ PC’s compromised mental ability. In this regard the need to delineate why and how her mental impairment is insufficient to rob her of capacity in all other fields, yet is sufficient to be the cause of her asserted inability to decide to go to live with her husband is on all fours with the need for such clarity with regard to the first limb of s 2(1). For the reasons that I have already given, the evidence in the case is insufficient for this task and the judge’s findings on this limb must also fall away.’</a:t>
            </a:r>
            <a:endParaRPr lang="en-GB" sz="2800" dirty="0"/>
          </a:p>
          <a:p>
            <a:endParaRPr lang="en-GB" dirty="0"/>
          </a:p>
        </p:txBody>
      </p:sp>
    </p:spTree>
    <p:extLst>
      <p:ext uri="{BB962C8B-B14F-4D97-AF65-F5344CB8AC3E}">
        <p14:creationId xmlns:p14="http://schemas.microsoft.com/office/powerpoint/2010/main" val="849816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55A83E-3B24-C52E-1564-497198B56282}"/>
              </a:ext>
            </a:extLst>
          </p:cNvPr>
          <p:cNvSpPr>
            <a:spLocks noGrp="1"/>
          </p:cNvSpPr>
          <p:nvPr>
            <p:ph idx="1"/>
          </p:nvPr>
        </p:nvSpPr>
        <p:spPr>
          <a:xfrm>
            <a:off x="609600" y="503092"/>
            <a:ext cx="10972800" cy="3936828"/>
          </a:xfrm>
        </p:spPr>
        <p:txBody>
          <a:bodyPr/>
          <a:lstStyle/>
          <a:p>
            <a:pPr marL="57150" indent="0">
              <a:buNone/>
            </a:pPr>
            <a:r>
              <a:rPr lang="en-GB" b="1" i="1" dirty="0"/>
              <a:t>WU v BU, NC and A Council</a:t>
            </a:r>
            <a:r>
              <a:rPr lang="en-GB" i="1" dirty="0"/>
              <a:t> </a:t>
            </a:r>
            <a:r>
              <a:rPr lang="en-GB" b="1" dirty="0"/>
              <a:t>[2021] EWCOP 54 </a:t>
            </a:r>
            <a:r>
              <a:rPr lang="en-GB" dirty="0"/>
              <a:t>– Roberts J</a:t>
            </a:r>
          </a:p>
          <a:p>
            <a:pPr marL="514350" indent="-457200"/>
            <a:r>
              <a:rPr lang="en-GB" sz="2600" dirty="0"/>
              <a:t>70-year-old protected party, who had a diagnosis of vascular dementia. </a:t>
            </a:r>
          </a:p>
          <a:p>
            <a:pPr marL="514350" indent="-457200"/>
            <a:r>
              <a:rPr lang="en-GB" sz="2600" dirty="0"/>
              <a:t>WU was found by the Court to lack capacity, with dementia as the identified mental impairment, in the domain of management of her finances.  </a:t>
            </a:r>
          </a:p>
          <a:p>
            <a:pPr marL="514350" indent="-457200"/>
            <a:r>
              <a:rPr lang="en-GB" sz="2600" dirty="0"/>
              <a:t>§89 </a:t>
            </a:r>
            <a:r>
              <a:rPr lang="en-GB" sz="2600" i="1" dirty="0"/>
              <a:t>I consider nevertheless that she lacks capacity generally in relation to her contact with NC. The expert evidence, which I accept, is clear. Because of the corrosive and coercive nature of the control which I find NC to have exercised over her, BU has been deprived of autonomous decision-making in this context. Put simply, she no longer has the ability to exercise her individual free will in the context of any ongoing relationship with NC. The degenerative vascular changes in her brain have resulted in a global cognitive impairment which has impacted upon her ability to weigh and use information to the extent that a person with full capacity could. </a:t>
            </a:r>
          </a:p>
          <a:p>
            <a:endParaRPr lang="en-GB" dirty="0"/>
          </a:p>
        </p:txBody>
      </p:sp>
    </p:spTree>
    <p:extLst>
      <p:ext uri="{BB962C8B-B14F-4D97-AF65-F5344CB8AC3E}">
        <p14:creationId xmlns:p14="http://schemas.microsoft.com/office/powerpoint/2010/main" val="4164713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511443-E0F6-7183-BCF1-22476E2FBABE}"/>
              </a:ext>
            </a:extLst>
          </p:cNvPr>
          <p:cNvSpPr>
            <a:spLocks noGrp="1"/>
          </p:cNvSpPr>
          <p:nvPr>
            <p:ph idx="1"/>
          </p:nvPr>
        </p:nvSpPr>
        <p:spPr>
          <a:xfrm>
            <a:off x="403860" y="343072"/>
            <a:ext cx="10972800" cy="3936828"/>
          </a:xfrm>
        </p:spPr>
        <p:txBody>
          <a:bodyPr/>
          <a:lstStyle/>
          <a:p>
            <a:pPr marL="0" indent="0">
              <a:buNone/>
            </a:pPr>
            <a:r>
              <a:rPr lang="en-GB" b="1" dirty="0"/>
              <a:t>JW - </a:t>
            </a:r>
            <a:r>
              <a:rPr lang="en-GB" sz="2600" dirty="0"/>
              <a:t>Poole J judgment – obiter </a:t>
            </a:r>
          </a:p>
          <a:p>
            <a:pPr marL="0" lvl="0" indent="0">
              <a:buNone/>
            </a:pPr>
            <a:r>
              <a:rPr lang="en-GB" sz="2600" dirty="0"/>
              <a:t>§20 </a:t>
            </a:r>
            <a:r>
              <a:rPr lang="en-GB" sz="2600" i="1" dirty="0"/>
              <a:t>In this appeal I am not concerned with Dr Todd's conclusion that JW's "borderline intellectual functioning" met the diagnostic test, nor the potentially nuanced question of the causal nexus between her inability to make decisions as to care, residence and contact, and her borderline intellectual functioning. However, being a victim of coercion and control is unlikely to be found to be an impairment of or a disturbance in the functioning of the mind or brain. A victim of coercion and/or controlling behaviour may or may not lack mental capacity to make certain decisions including contact with the person who exercised control or coercion. A person who otherwise has mental capacity but is who is so subjugated by abusive behaviour that their will is overborne, may be the subject of an application to the High Court to exercise its inherent jurisdiction to protect the autonomy of such a person.</a:t>
            </a:r>
            <a:br>
              <a:rPr lang="en-GB" dirty="0"/>
            </a:br>
            <a:endParaRPr lang="en-GB" dirty="0"/>
          </a:p>
          <a:p>
            <a:pPr lvl="1"/>
            <a:endParaRPr lang="en-GB" b="1" dirty="0"/>
          </a:p>
        </p:txBody>
      </p:sp>
    </p:spTree>
    <p:extLst>
      <p:ext uri="{BB962C8B-B14F-4D97-AF65-F5344CB8AC3E}">
        <p14:creationId xmlns:p14="http://schemas.microsoft.com/office/powerpoint/2010/main" val="1779400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652D3B-EEB8-C2B9-57CC-2C5A0BB8E835}"/>
              </a:ext>
            </a:extLst>
          </p:cNvPr>
          <p:cNvSpPr>
            <a:spLocks noGrp="1"/>
          </p:cNvSpPr>
          <p:nvPr>
            <p:ph idx="1"/>
          </p:nvPr>
        </p:nvSpPr>
        <p:spPr>
          <a:xfrm>
            <a:off x="609600" y="434512"/>
            <a:ext cx="10972800" cy="3936828"/>
          </a:xfrm>
        </p:spPr>
        <p:txBody>
          <a:bodyPr/>
          <a:lstStyle/>
          <a:p>
            <a:pPr marL="0" indent="0">
              <a:buNone/>
            </a:pPr>
            <a:r>
              <a:rPr lang="en-GB" sz="2800" b="1" dirty="0"/>
              <a:t>JW - </a:t>
            </a:r>
            <a:r>
              <a:rPr lang="en-GB" sz="2800" dirty="0"/>
              <a:t>HHJ Rogers judgment </a:t>
            </a:r>
          </a:p>
          <a:p>
            <a:r>
              <a:rPr lang="en-GB" sz="1900" dirty="0"/>
              <a:t>§66 I have looked in vain in Dr Todd's written evidence for an explanation as opposed to an assertion that JW's inabilities are because of her intellectual deficiencies as opposed to the influence of SW. I have reviewed his oral testimony and frankly am not persuaded that he has explained the necessary causative link. It seems to me overwhelmingly clear, particularly in the light of my findings, that SW looms large in JW's decision making. As between </a:t>
            </a:r>
            <a:r>
              <a:rPr lang="en-GB" sz="1900" dirty="0" err="1"/>
              <a:t>capacitous</a:t>
            </a:r>
            <a:r>
              <a:rPr lang="en-GB" sz="1900" dirty="0"/>
              <a:t> decision making, for example, in the sphere of residence, as against asserted incapacity if SW is a factor, the only variable is SW himself (whether exercising control or creating a different emotional state in JW's mind). It does not seem to me too simplistic to conclude that the only reason therefore that, in the latter situation, JW is deemed </a:t>
            </a:r>
            <a:r>
              <a:rPr lang="en-GB" sz="1900" dirty="0" err="1"/>
              <a:t>incapacitous</a:t>
            </a:r>
            <a:r>
              <a:rPr lang="en-GB" sz="1900" dirty="0"/>
              <a:t> is "because of" SW. That is not the necessary statutory nexus.</a:t>
            </a:r>
          </a:p>
          <a:p>
            <a:r>
              <a:rPr lang="en-GB" sz="1900" dirty="0"/>
              <a:t>§67 I respectfully agree with Poole J's comments quoted in paragraph 14 [should be 20] of this judgment in relation to causal nexus.</a:t>
            </a:r>
          </a:p>
          <a:p>
            <a:r>
              <a:rPr lang="en-GB" sz="1900" dirty="0"/>
              <a:t>§68 I have no doubt that JW's intellectual deficit is a factor but I remind myself not to fall into the trap exposed in York City Council v C (supra) where the trial Judge was content to say that the inability in question was "referable" or "significantly relates" to the learning disability. As McFarlane LJ explained in paragraph 60 of the report that is insufficient.</a:t>
            </a:r>
          </a:p>
          <a:p>
            <a:r>
              <a:rPr lang="en-GB" sz="1900" dirty="0"/>
              <a:t>§69 My clear conclusion in relation to this aspect of the case is that the necessary causal nexus is not established. Under this limb also the case fails independently of the others.</a:t>
            </a:r>
          </a:p>
          <a:p>
            <a:pPr lvl="1"/>
            <a:endParaRPr lang="en-GB" dirty="0"/>
          </a:p>
          <a:p>
            <a:endParaRPr lang="en-GB" dirty="0"/>
          </a:p>
        </p:txBody>
      </p:sp>
    </p:spTree>
    <p:extLst>
      <p:ext uri="{BB962C8B-B14F-4D97-AF65-F5344CB8AC3E}">
        <p14:creationId xmlns:p14="http://schemas.microsoft.com/office/powerpoint/2010/main" val="59534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E9A85E-C2B8-9CE8-E49A-C8FDA22441B4}"/>
              </a:ext>
            </a:extLst>
          </p:cNvPr>
          <p:cNvSpPr>
            <a:spLocks noGrp="1"/>
          </p:cNvSpPr>
          <p:nvPr>
            <p:ph idx="1"/>
          </p:nvPr>
        </p:nvSpPr>
        <p:spPr>
          <a:xfrm>
            <a:off x="609600" y="548812"/>
            <a:ext cx="10972800" cy="3936828"/>
          </a:xfrm>
        </p:spPr>
        <p:txBody>
          <a:bodyPr/>
          <a:lstStyle/>
          <a:p>
            <a:pPr marL="0" indent="0">
              <a:buNone/>
            </a:pPr>
            <a:r>
              <a:rPr lang="en-GB" sz="3000" dirty="0"/>
              <a:t>§71 </a:t>
            </a:r>
            <a:r>
              <a:rPr lang="en-GB" sz="3000" i="1" dirty="0"/>
              <a:t>Mr Johnson cited WU v BU, NC and A Council </a:t>
            </a:r>
            <a:r>
              <a:rPr lang="en-GB" sz="3000" i="1" dirty="0">
                <a:hlinkClick r:id="rId2" tooltip="Link to BAILII version"/>
              </a:rPr>
              <a:t>[2021] EWCOP 54</a:t>
            </a:r>
            <a:r>
              <a:rPr lang="en-GB" sz="3000" i="1" dirty="0"/>
              <a:t>, a decision of Roberts J. The facts are different but he submits that it is a useful parallel involving a case of controlling behaviour and its impact on decision making. In that case the diagnostic element was not in doubt. Taken in isolation one or two comments of the Judge appear to suggest that the link between controlling behaviour and the dementia, in that case, needs not to be unravelled so that the causal nexus can be established rather more casually. Having read the judgment as a whole it is clear to me that in context the Judge applied the correct test. In short that decision does not materially assist the local authority or me.</a:t>
            </a:r>
          </a:p>
          <a:p>
            <a:endParaRPr lang="en-GB" dirty="0"/>
          </a:p>
        </p:txBody>
      </p:sp>
    </p:spTree>
    <p:extLst>
      <p:ext uri="{BB962C8B-B14F-4D97-AF65-F5344CB8AC3E}">
        <p14:creationId xmlns:p14="http://schemas.microsoft.com/office/powerpoint/2010/main" val="4161233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7389-062A-FFC4-7D52-AE67B935E3BA}"/>
              </a:ext>
            </a:extLst>
          </p:cNvPr>
          <p:cNvSpPr>
            <a:spLocks noGrp="1"/>
          </p:cNvSpPr>
          <p:nvPr>
            <p:ph type="title"/>
          </p:nvPr>
        </p:nvSpPr>
        <p:spPr/>
        <p:txBody>
          <a:bodyPr/>
          <a:lstStyle/>
          <a:p>
            <a:r>
              <a:rPr lang="en-GB" sz="3200" b="1" dirty="0"/>
              <a:t>Inherent Jurisdiction</a:t>
            </a:r>
          </a:p>
        </p:txBody>
      </p:sp>
      <p:sp>
        <p:nvSpPr>
          <p:cNvPr id="3" name="Content Placeholder 2">
            <a:extLst>
              <a:ext uri="{FF2B5EF4-FFF2-40B4-BE49-F238E27FC236}">
                <a16:creationId xmlns:a16="http://schemas.microsoft.com/office/drawing/2014/main" id="{2135EDBD-CC02-DEBD-8C2E-4D17F230BD52}"/>
              </a:ext>
            </a:extLst>
          </p:cNvPr>
          <p:cNvSpPr>
            <a:spLocks noGrp="1"/>
          </p:cNvSpPr>
          <p:nvPr>
            <p:ph idx="1"/>
          </p:nvPr>
        </p:nvSpPr>
        <p:spPr>
          <a:xfrm>
            <a:off x="609600" y="1188892"/>
            <a:ext cx="10972800" cy="3936828"/>
          </a:xfrm>
        </p:spPr>
        <p:txBody>
          <a:bodyPr/>
          <a:lstStyle/>
          <a:p>
            <a:r>
              <a:rPr lang="en-GB" sz="2000" b="1" dirty="0"/>
              <a:t>JW – </a:t>
            </a:r>
            <a:r>
              <a:rPr lang="en-GB" sz="2000" dirty="0"/>
              <a:t>Poole J - §20 </a:t>
            </a:r>
            <a:r>
              <a:rPr lang="en-GB" sz="2000" i="1" dirty="0"/>
              <a:t>A person who otherwise has mental capacity but is who is so subjugated by abusive behaviour that their will is overborne, may be the subject of an application to the High Court to exercise its inherent jurisdiction to protect the autonomy of such a person.</a:t>
            </a:r>
          </a:p>
          <a:p>
            <a:r>
              <a:rPr lang="en-GB" sz="2000" b="1" dirty="0"/>
              <a:t>JW</a:t>
            </a:r>
            <a:r>
              <a:rPr lang="en-GB" sz="2000" dirty="0"/>
              <a:t> – HHJ Rogers – one of our arguments (which he didn’t need to grapple with given the determinations – see §75) was the local authority’s assertion that coercion and control or coercion and control </a:t>
            </a:r>
            <a:r>
              <a:rPr lang="en-GB" sz="2000" u="sng" dirty="0"/>
              <a:t>in conjunction with</a:t>
            </a:r>
            <a:r>
              <a:rPr lang="en-GB" sz="2000" dirty="0"/>
              <a:t> JW’s borderline intellectual functioning was impeding JW’s ability to make autonomous decisions. We put that this was more appropriately placed within the context of an application under the inherent jurisdiction, not the Mental Capacity Act. </a:t>
            </a:r>
          </a:p>
          <a:p>
            <a:r>
              <a:rPr lang="en-GB" sz="2000" dirty="0"/>
              <a:t>Key case: </a:t>
            </a:r>
            <a:r>
              <a:rPr lang="en-GB" sz="2000" i="1" u="sng" dirty="0"/>
              <a:t>Re SA (Vulnerable Adult with Capacity: Marriage) </a:t>
            </a:r>
            <a:r>
              <a:rPr lang="en-GB" sz="2000" u="sng" dirty="0"/>
              <a:t>[2005] EWHC 2942 (Fam)</a:t>
            </a:r>
            <a:r>
              <a:rPr lang="en-GB" sz="2000" dirty="0"/>
              <a:t>, para. 77, (later endorsed </a:t>
            </a:r>
            <a:r>
              <a:rPr lang="en-GB" sz="2000" u="sng" dirty="0"/>
              <a:t>in </a:t>
            </a:r>
            <a:r>
              <a:rPr lang="en-GB" sz="2000" i="1" u="sng" dirty="0"/>
              <a:t>Re DL</a:t>
            </a:r>
            <a:r>
              <a:rPr lang="en-GB" sz="2000" u="sng" dirty="0"/>
              <a:t> [2012] EWCA </a:t>
            </a:r>
            <a:r>
              <a:rPr lang="en-GB" sz="2000" u="sng" dirty="0" err="1"/>
              <a:t>Civ</a:t>
            </a:r>
            <a:r>
              <a:rPr lang="en-GB" sz="2000" u="sng" dirty="0"/>
              <a:t> 253</a:t>
            </a:r>
            <a:r>
              <a:rPr lang="en-GB" sz="2000" dirty="0"/>
              <a:t>):</a:t>
            </a:r>
          </a:p>
          <a:p>
            <a:pPr lvl="1"/>
            <a:r>
              <a:rPr lang="en-GB" sz="2000" i="1" dirty="0"/>
              <a:t>The inherent jurisdiction can be exercised in relation to a vulnerable adult who, even if not incapacitated by a mental disorder or mental illness, is, or is reasonably believed to be, either (</a:t>
            </a:r>
            <a:r>
              <a:rPr lang="en-GB" sz="2000" i="1" dirty="0" err="1"/>
              <a:t>i</a:t>
            </a:r>
            <a:r>
              <a:rPr lang="en-GB" sz="2000" i="1" dirty="0"/>
              <a:t>) under constraint or (ii) subject to coercion or undue influence or (iii) for some other reason deprived of the capacity to make the relevant decision, or disabled from making a free choice, or incapacitated or disabled from giving or expressing a real and genuine consent.</a:t>
            </a:r>
            <a:endParaRPr lang="en-GB" sz="2000" dirty="0"/>
          </a:p>
          <a:p>
            <a:pPr lvl="1"/>
            <a:endParaRPr lang="en-GB" sz="2000" dirty="0"/>
          </a:p>
          <a:p>
            <a:endParaRPr lang="en-GB" b="1" dirty="0"/>
          </a:p>
        </p:txBody>
      </p:sp>
    </p:spTree>
    <p:extLst>
      <p:ext uri="{BB962C8B-B14F-4D97-AF65-F5344CB8AC3E}">
        <p14:creationId xmlns:p14="http://schemas.microsoft.com/office/powerpoint/2010/main" val="667542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47C3-7DED-89A8-3E13-AAB476D6065B}"/>
              </a:ext>
            </a:extLst>
          </p:cNvPr>
          <p:cNvSpPr>
            <a:spLocks noGrp="1"/>
          </p:cNvSpPr>
          <p:nvPr>
            <p:ph type="title"/>
          </p:nvPr>
        </p:nvSpPr>
        <p:spPr>
          <a:xfrm>
            <a:off x="609600" y="2925340"/>
            <a:ext cx="10972800" cy="1007319"/>
          </a:xfrm>
        </p:spPr>
        <p:txBody>
          <a:bodyPr/>
          <a:lstStyle/>
          <a:p>
            <a:r>
              <a:rPr lang="en-GB" sz="3600" b="1" dirty="0"/>
              <a:t>Questions</a:t>
            </a:r>
          </a:p>
        </p:txBody>
      </p:sp>
    </p:spTree>
    <p:extLst>
      <p:ext uri="{BB962C8B-B14F-4D97-AF65-F5344CB8AC3E}">
        <p14:creationId xmlns:p14="http://schemas.microsoft.com/office/powerpoint/2010/main" val="3679932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SQB2">
  <a:themeElements>
    <a:clrScheme name="Custom 3">
      <a:dk1>
        <a:srgbClr val="333437"/>
      </a:dk1>
      <a:lt1>
        <a:srgbClr val="F7F6EE"/>
      </a:lt1>
      <a:dk2>
        <a:srgbClr val="333437"/>
      </a:dk2>
      <a:lt2>
        <a:srgbClr val="F7F6EE"/>
      </a:lt2>
      <a:accent1>
        <a:srgbClr val="CBBA8D"/>
      </a:accent1>
      <a:accent2>
        <a:srgbClr val="C0504D"/>
      </a:accent2>
      <a:accent3>
        <a:srgbClr val="9BBB59"/>
      </a:accent3>
      <a:accent4>
        <a:srgbClr val="8064A2"/>
      </a:accent4>
      <a:accent5>
        <a:srgbClr val="4BACC6"/>
      </a:accent5>
      <a:accent6>
        <a:srgbClr val="F79646"/>
      </a:accent6>
      <a:hlink>
        <a:srgbClr val="CBBA8D"/>
      </a:hlink>
      <a:folHlink>
        <a:srgbClr val="CBBA8D"/>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312</TotalTime>
  <Words>4479</Words>
  <Application>Microsoft Macintosh PowerPoint</Application>
  <PresentationFormat>Widescreen</PresentationFormat>
  <Paragraphs>127</Paragraphs>
  <Slides>30</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Aptos</vt:lpstr>
      <vt:lpstr>Aptos Display</vt:lpstr>
      <vt:lpstr>Arial</vt:lpstr>
      <vt:lpstr>Calibri</vt:lpstr>
      <vt:lpstr>Campton Light</vt:lpstr>
      <vt:lpstr>Office Theme</vt:lpstr>
      <vt:lpstr>PSQB2</vt:lpstr>
      <vt:lpstr>PowerPoint Presentation</vt:lpstr>
      <vt:lpstr>Assessing Capacity: the role of fact finding and relevance of coercion and control </vt:lpstr>
      <vt:lpstr>Nottinghamshire County Council v JW &amp; Anor [2026] EWCOP 13 (T2)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Coercive control </vt:lpstr>
      <vt:lpstr>PowerPoint Presentation</vt:lpstr>
      <vt:lpstr>PowerPoint Presentation</vt:lpstr>
      <vt:lpstr>PowerPoint Presentation</vt:lpstr>
      <vt:lpstr>To fact find or not to fact find </vt:lpstr>
      <vt:lpstr>PowerPoint Presentation</vt:lpstr>
      <vt:lpstr>Coercive control </vt:lpstr>
      <vt:lpstr>Coercive control and capacity</vt:lpstr>
      <vt:lpstr>PowerPoint Presentation</vt:lpstr>
      <vt:lpstr>Coercive control and capacity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Inherent Jurisdiction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Reed</dc:creator>
  <cp:lastModifiedBy>Emily Reed</cp:lastModifiedBy>
  <cp:revision>33</cp:revision>
  <dcterms:created xsi:type="dcterms:W3CDTF">2026-10-18T17:52:59Z</dcterms:created>
  <dcterms:modified xsi:type="dcterms:W3CDTF">2026-10-20T06:10:39Z</dcterms:modified>
</cp:coreProperties>
</file>