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8" r:id="rId6"/>
    <p:sldId id="264" r:id="rId7"/>
    <p:sldId id="265" r:id="rId8"/>
    <p:sldId id="261" r:id="rId9"/>
    <p:sldId id="266" r:id="rId10"/>
    <p:sldId id="267" r:id="rId11"/>
    <p:sldId id="268" r:id="rId12"/>
    <p:sldId id="269" r:id="rId13"/>
    <p:sldId id="2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4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890" autoAdjust="0"/>
    <p:restoredTop sz="96115"/>
  </p:normalViewPr>
  <p:slideViewPr>
    <p:cSldViewPr snapToGrid="0">
      <p:cViewPr varScale="1">
        <p:scale>
          <a:sx n="111" d="100"/>
          <a:sy n="111" d="100"/>
        </p:scale>
        <p:origin x="232" y="44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B9C7D-F56C-4B36-9B22-AB1EC1AB48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10BD90F-172C-4BBA-A0AF-F0E7216857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35C735F-A5FE-428F-931F-8E24A0A7AA67}"/>
              </a:ext>
            </a:extLst>
          </p:cNvPr>
          <p:cNvSpPr>
            <a:spLocks noGrp="1"/>
          </p:cNvSpPr>
          <p:nvPr>
            <p:ph type="dt" sz="half" idx="10"/>
          </p:nvPr>
        </p:nvSpPr>
        <p:spPr/>
        <p:txBody>
          <a:bodyPr/>
          <a:lstStyle/>
          <a:p>
            <a:fld id="{1DA83329-ABDB-4809-8E89-2AEFE341D7E9}" type="datetimeFigureOut">
              <a:rPr lang="en-GB" smtClean="0"/>
              <a:t>14/10/2026</a:t>
            </a:fld>
            <a:endParaRPr lang="en-GB"/>
          </a:p>
        </p:txBody>
      </p:sp>
      <p:sp>
        <p:nvSpPr>
          <p:cNvPr id="5" name="Footer Placeholder 4">
            <a:extLst>
              <a:ext uri="{FF2B5EF4-FFF2-40B4-BE49-F238E27FC236}">
                <a16:creationId xmlns:a16="http://schemas.microsoft.com/office/drawing/2014/main" id="{F35DF4C3-8719-4502-81EC-2F810F7D73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1A7C99-23B8-4BD8-B4C6-6041D276F84A}"/>
              </a:ext>
            </a:extLst>
          </p:cNvPr>
          <p:cNvSpPr>
            <a:spLocks noGrp="1"/>
          </p:cNvSpPr>
          <p:nvPr>
            <p:ph type="sldNum" sz="quarter" idx="12"/>
          </p:nvPr>
        </p:nvSpPr>
        <p:spPr/>
        <p:txBody>
          <a:bodyPr/>
          <a:lstStyle/>
          <a:p>
            <a:fld id="{DE121BA9-11A5-4CCD-9DF1-E86146414D0F}" type="slidenum">
              <a:rPr lang="en-GB" smtClean="0"/>
              <a:t>‹#›</a:t>
            </a:fld>
            <a:endParaRPr lang="en-GB"/>
          </a:p>
        </p:txBody>
      </p:sp>
    </p:spTree>
    <p:extLst>
      <p:ext uri="{BB962C8B-B14F-4D97-AF65-F5344CB8AC3E}">
        <p14:creationId xmlns:p14="http://schemas.microsoft.com/office/powerpoint/2010/main" val="2998077057"/>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518DC-CA63-49E1-8658-E1EC14A6874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7EDB4D-0077-49B8-8EC5-3BDB21D108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D5FBF5-8B21-4C9F-9DB6-7E38A8EA0107}"/>
              </a:ext>
            </a:extLst>
          </p:cNvPr>
          <p:cNvSpPr>
            <a:spLocks noGrp="1"/>
          </p:cNvSpPr>
          <p:nvPr>
            <p:ph type="dt" sz="half" idx="10"/>
          </p:nvPr>
        </p:nvSpPr>
        <p:spPr/>
        <p:txBody>
          <a:bodyPr/>
          <a:lstStyle/>
          <a:p>
            <a:fld id="{1DA83329-ABDB-4809-8E89-2AEFE341D7E9}" type="datetimeFigureOut">
              <a:rPr lang="en-GB" smtClean="0"/>
              <a:t>14/10/2026</a:t>
            </a:fld>
            <a:endParaRPr lang="en-GB"/>
          </a:p>
        </p:txBody>
      </p:sp>
      <p:sp>
        <p:nvSpPr>
          <p:cNvPr id="5" name="Footer Placeholder 4">
            <a:extLst>
              <a:ext uri="{FF2B5EF4-FFF2-40B4-BE49-F238E27FC236}">
                <a16:creationId xmlns:a16="http://schemas.microsoft.com/office/drawing/2014/main" id="{20011513-1EF4-46CD-8072-2A6B4D7BFF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E5A5F0-C4F4-40CA-8674-DB7F68075D80}"/>
              </a:ext>
            </a:extLst>
          </p:cNvPr>
          <p:cNvSpPr>
            <a:spLocks noGrp="1"/>
          </p:cNvSpPr>
          <p:nvPr>
            <p:ph type="sldNum" sz="quarter" idx="12"/>
          </p:nvPr>
        </p:nvSpPr>
        <p:spPr/>
        <p:txBody>
          <a:bodyPr/>
          <a:lstStyle/>
          <a:p>
            <a:fld id="{DE121BA9-11A5-4CCD-9DF1-E86146414D0F}" type="slidenum">
              <a:rPr lang="en-GB" smtClean="0"/>
              <a:t>‹#›</a:t>
            </a:fld>
            <a:endParaRPr lang="en-GB"/>
          </a:p>
        </p:txBody>
      </p:sp>
    </p:spTree>
    <p:extLst>
      <p:ext uri="{BB962C8B-B14F-4D97-AF65-F5344CB8AC3E}">
        <p14:creationId xmlns:p14="http://schemas.microsoft.com/office/powerpoint/2010/main" val="143438198"/>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B9CB7-1135-491A-8499-4F5376B6B0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D6E29F6-924D-46E1-929B-A0FA902DEB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A04DDA-3231-4548-A90D-520FFD3CFE04}"/>
              </a:ext>
            </a:extLst>
          </p:cNvPr>
          <p:cNvSpPr>
            <a:spLocks noGrp="1"/>
          </p:cNvSpPr>
          <p:nvPr>
            <p:ph type="dt" sz="half" idx="10"/>
          </p:nvPr>
        </p:nvSpPr>
        <p:spPr/>
        <p:txBody>
          <a:bodyPr/>
          <a:lstStyle/>
          <a:p>
            <a:fld id="{1DA83329-ABDB-4809-8E89-2AEFE341D7E9}" type="datetimeFigureOut">
              <a:rPr lang="en-GB" smtClean="0"/>
              <a:t>14/10/2026</a:t>
            </a:fld>
            <a:endParaRPr lang="en-GB"/>
          </a:p>
        </p:txBody>
      </p:sp>
      <p:sp>
        <p:nvSpPr>
          <p:cNvPr id="5" name="Footer Placeholder 4">
            <a:extLst>
              <a:ext uri="{FF2B5EF4-FFF2-40B4-BE49-F238E27FC236}">
                <a16:creationId xmlns:a16="http://schemas.microsoft.com/office/drawing/2014/main" id="{430E0FFF-7FAC-40BE-B06A-8441466EFB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DC54A5-000E-4398-8972-F8E97D9BB5EE}"/>
              </a:ext>
            </a:extLst>
          </p:cNvPr>
          <p:cNvSpPr>
            <a:spLocks noGrp="1"/>
          </p:cNvSpPr>
          <p:nvPr>
            <p:ph type="sldNum" sz="quarter" idx="12"/>
          </p:nvPr>
        </p:nvSpPr>
        <p:spPr/>
        <p:txBody>
          <a:bodyPr/>
          <a:lstStyle/>
          <a:p>
            <a:fld id="{DE121BA9-11A5-4CCD-9DF1-E86146414D0F}" type="slidenum">
              <a:rPr lang="en-GB" smtClean="0"/>
              <a:t>‹#›</a:t>
            </a:fld>
            <a:endParaRPr lang="en-GB"/>
          </a:p>
        </p:txBody>
      </p:sp>
    </p:spTree>
    <p:extLst>
      <p:ext uri="{BB962C8B-B14F-4D97-AF65-F5344CB8AC3E}">
        <p14:creationId xmlns:p14="http://schemas.microsoft.com/office/powerpoint/2010/main" val="1092409708"/>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E9763-676E-4565-89D3-C1C32A4FA6A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53A897-9D3F-4CF2-B9CB-178124BDAC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11D70D5-772B-4681-A701-45251A68F2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B424AAB-6F7D-4D16-A0E9-B6C3693DCB53}"/>
              </a:ext>
            </a:extLst>
          </p:cNvPr>
          <p:cNvSpPr>
            <a:spLocks noGrp="1"/>
          </p:cNvSpPr>
          <p:nvPr>
            <p:ph type="dt" sz="half" idx="10"/>
          </p:nvPr>
        </p:nvSpPr>
        <p:spPr/>
        <p:txBody>
          <a:bodyPr/>
          <a:lstStyle/>
          <a:p>
            <a:fld id="{1DA83329-ABDB-4809-8E89-2AEFE341D7E9}" type="datetimeFigureOut">
              <a:rPr lang="en-GB" smtClean="0"/>
              <a:t>14/10/2026</a:t>
            </a:fld>
            <a:endParaRPr lang="en-GB"/>
          </a:p>
        </p:txBody>
      </p:sp>
      <p:sp>
        <p:nvSpPr>
          <p:cNvPr id="6" name="Footer Placeholder 5">
            <a:extLst>
              <a:ext uri="{FF2B5EF4-FFF2-40B4-BE49-F238E27FC236}">
                <a16:creationId xmlns:a16="http://schemas.microsoft.com/office/drawing/2014/main" id="{1BEF9F6B-C2B0-411D-A2B0-35967CA8BB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BDE049-C44E-4322-AB2F-93B490E322E8}"/>
              </a:ext>
            </a:extLst>
          </p:cNvPr>
          <p:cNvSpPr>
            <a:spLocks noGrp="1"/>
          </p:cNvSpPr>
          <p:nvPr>
            <p:ph type="sldNum" sz="quarter" idx="12"/>
          </p:nvPr>
        </p:nvSpPr>
        <p:spPr/>
        <p:txBody>
          <a:bodyPr/>
          <a:lstStyle/>
          <a:p>
            <a:fld id="{DE121BA9-11A5-4CCD-9DF1-E86146414D0F}" type="slidenum">
              <a:rPr lang="en-GB" smtClean="0"/>
              <a:t>‹#›</a:t>
            </a:fld>
            <a:endParaRPr lang="en-GB"/>
          </a:p>
        </p:txBody>
      </p:sp>
    </p:spTree>
    <p:extLst>
      <p:ext uri="{BB962C8B-B14F-4D97-AF65-F5344CB8AC3E}">
        <p14:creationId xmlns:p14="http://schemas.microsoft.com/office/powerpoint/2010/main" val="2911212200"/>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D3269-6866-426D-B488-6A42DD0BBAC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15434B-2826-4DF9-8758-6C9763CA2F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A51CCB-E817-41C5-B2F2-01E7E9440A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C728B3C-CF34-4FBB-AF08-2710271133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D7D1A9-FD25-4945-A714-81721A3CE4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AB5C4A2-E9F2-41C6-AFF9-31D64B1386FD}"/>
              </a:ext>
            </a:extLst>
          </p:cNvPr>
          <p:cNvSpPr>
            <a:spLocks noGrp="1"/>
          </p:cNvSpPr>
          <p:nvPr>
            <p:ph type="dt" sz="half" idx="10"/>
          </p:nvPr>
        </p:nvSpPr>
        <p:spPr/>
        <p:txBody>
          <a:bodyPr/>
          <a:lstStyle/>
          <a:p>
            <a:fld id="{1DA83329-ABDB-4809-8E89-2AEFE341D7E9}" type="datetimeFigureOut">
              <a:rPr lang="en-GB" smtClean="0"/>
              <a:t>14/10/2026</a:t>
            </a:fld>
            <a:endParaRPr lang="en-GB"/>
          </a:p>
        </p:txBody>
      </p:sp>
      <p:sp>
        <p:nvSpPr>
          <p:cNvPr id="8" name="Footer Placeholder 7">
            <a:extLst>
              <a:ext uri="{FF2B5EF4-FFF2-40B4-BE49-F238E27FC236}">
                <a16:creationId xmlns:a16="http://schemas.microsoft.com/office/drawing/2014/main" id="{96275668-8FDD-4B8D-A207-786E7FE10EF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03AE277-CAB8-4F49-B57B-DC51E69DA50D}"/>
              </a:ext>
            </a:extLst>
          </p:cNvPr>
          <p:cNvSpPr>
            <a:spLocks noGrp="1"/>
          </p:cNvSpPr>
          <p:nvPr>
            <p:ph type="sldNum" sz="quarter" idx="12"/>
          </p:nvPr>
        </p:nvSpPr>
        <p:spPr/>
        <p:txBody>
          <a:bodyPr/>
          <a:lstStyle/>
          <a:p>
            <a:fld id="{DE121BA9-11A5-4CCD-9DF1-E86146414D0F}" type="slidenum">
              <a:rPr lang="en-GB" smtClean="0"/>
              <a:t>‹#›</a:t>
            </a:fld>
            <a:endParaRPr lang="en-GB"/>
          </a:p>
        </p:txBody>
      </p:sp>
    </p:spTree>
    <p:extLst>
      <p:ext uri="{BB962C8B-B14F-4D97-AF65-F5344CB8AC3E}">
        <p14:creationId xmlns:p14="http://schemas.microsoft.com/office/powerpoint/2010/main" val="2710076982"/>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93865-8815-441F-B80A-932CF0EC29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DB8D051-41EB-48FF-A884-8D78748C9415}"/>
              </a:ext>
            </a:extLst>
          </p:cNvPr>
          <p:cNvSpPr>
            <a:spLocks noGrp="1"/>
          </p:cNvSpPr>
          <p:nvPr>
            <p:ph type="dt" sz="half" idx="10"/>
          </p:nvPr>
        </p:nvSpPr>
        <p:spPr/>
        <p:txBody>
          <a:bodyPr/>
          <a:lstStyle/>
          <a:p>
            <a:fld id="{1DA83329-ABDB-4809-8E89-2AEFE341D7E9}" type="datetimeFigureOut">
              <a:rPr lang="en-GB" smtClean="0"/>
              <a:t>14/10/2026</a:t>
            </a:fld>
            <a:endParaRPr lang="en-GB"/>
          </a:p>
        </p:txBody>
      </p:sp>
      <p:sp>
        <p:nvSpPr>
          <p:cNvPr id="4" name="Footer Placeholder 3">
            <a:extLst>
              <a:ext uri="{FF2B5EF4-FFF2-40B4-BE49-F238E27FC236}">
                <a16:creationId xmlns:a16="http://schemas.microsoft.com/office/drawing/2014/main" id="{9068B2D0-7E10-4E21-A0D9-BD5370F2C5B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BE0F820-EA97-4076-859E-785316D8712A}"/>
              </a:ext>
            </a:extLst>
          </p:cNvPr>
          <p:cNvSpPr>
            <a:spLocks noGrp="1"/>
          </p:cNvSpPr>
          <p:nvPr>
            <p:ph type="sldNum" sz="quarter" idx="12"/>
          </p:nvPr>
        </p:nvSpPr>
        <p:spPr/>
        <p:txBody>
          <a:bodyPr/>
          <a:lstStyle/>
          <a:p>
            <a:fld id="{DE121BA9-11A5-4CCD-9DF1-E86146414D0F}" type="slidenum">
              <a:rPr lang="en-GB" smtClean="0"/>
              <a:t>‹#›</a:t>
            </a:fld>
            <a:endParaRPr lang="en-GB"/>
          </a:p>
        </p:txBody>
      </p:sp>
    </p:spTree>
    <p:extLst>
      <p:ext uri="{BB962C8B-B14F-4D97-AF65-F5344CB8AC3E}">
        <p14:creationId xmlns:p14="http://schemas.microsoft.com/office/powerpoint/2010/main" val="1840598969"/>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951E5D-262E-4638-8813-57189769E056}"/>
              </a:ext>
            </a:extLst>
          </p:cNvPr>
          <p:cNvSpPr>
            <a:spLocks noGrp="1"/>
          </p:cNvSpPr>
          <p:nvPr>
            <p:ph type="dt" sz="half" idx="10"/>
          </p:nvPr>
        </p:nvSpPr>
        <p:spPr/>
        <p:txBody>
          <a:bodyPr/>
          <a:lstStyle/>
          <a:p>
            <a:fld id="{1DA83329-ABDB-4809-8E89-2AEFE341D7E9}" type="datetimeFigureOut">
              <a:rPr lang="en-GB" smtClean="0"/>
              <a:t>14/10/2026</a:t>
            </a:fld>
            <a:endParaRPr lang="en-GB"/>
          </a:p>
        </p:txBody>
      </p:sp>
      <p:sp>
        <p:nvSpPr>
          <p:cNvPr id="3" name="Footer Placeholder 2">
            <a:extLst>
              <a:ext uri="{FF2B5EF4-FFF2-40B4-BE49-F238E27FC236}">
                <a16:creationId xmlns:a16="http://schemas.microsoft.com/office/drawing/2014/main" id="{9CA26516-75AC-458B-8DA6-A92F719FD40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A63C99-27E4-4D4E-962B-7824CE3B81D4}"/>
              </a:ext>
            </a:extLst>
          </p:cNvPr>
          <p:cNvSpPr>
            <a:spLocks noGrp="1"/>
          </p:cNvSpPr>
          <p:nvPr>
            <p:ph type="sldNum" sz="quarter" idx="12"/>
          </p:nvPr>
        </p:nvSpPr>
        <p:spPr/>
        <p:txBody>
          <a:bodyPr/>
          <a:lstStyle/>
          <a:p>
            <a:fld id="{DE121BA9-11A5-4CCD-9DF1-E86146414D0F}" type="slidenum">
              <a:rPr lang="en-GB" smtClean="0"/>
              <a:t>‹#›</a:t>
            </a:fld>
            <a:endParaRPr lang="en-GB"/>
          </a:p>
        </p:txBody>
      </p:sp>
    </p:spTree>
    <p:extLst>
      <p:ext uri="{BB962C8B-B14F-4D97-AF65-F5344CB8AC3E}">
        <p14:creationId xmlns:p14="http://schemas.microsoft.com/office/powerpoint/2010/main" val="1112222886"/>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F80CA-ACDB-4979-8C49-6C83050D36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1C5851B-6E8B-4656-809F-3DFF7831D6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76F1753-B4EC-4989-AF3D-E71F466210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028994-51AC-43A7-B088-DD1D5511EB25}"/>
              </a:ext>
            </a:extLst>
          </p:cNvPr>
          <p:cNvSpPr>
            <a:spLocks noGrp="1"/>
          </p:cNvSpPr>
          <p:nvPr>
            <p:ph type="dt" sz="half" idx="10"/>
          </p:nvPr>
        </p:nvSpPr>
        <p:spPr/>
        <p:txBody>
          <a:bodyPr/>
          <a:lstStyle/>
          <a:p>
            <a:fld id="{1DA83329-ABDB-4809-8E89-2AEFE341D7E9}" type="datetimeFigureOut">
              <a:rPr lang="en-GB" smtClean="0"/>
              <a:t>14/10/2026</a:t>
            </a:fld>
            <a:endParaRPr lang="en-GB"/>
          </a:p>
        </p:txBody>
      </p:sp>
      <p:sp>
        <p:nvSpPr>
          <p:cNvPr id="6" name="Footer Placeholder 5">
            <a:extLst>
              <a:ext uri="{FF2B5EF4-FFF2-40B4-BE49-F238E27FC236}">
                <a16:creationId xmlns:a16="http://schemas.microsoft.com/office/drawing/2014/main" id="{9809B5AE-85E8-4CB3-AB30-51469196C08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B7C180-A6B5-4774-81F3-12AE11F93E24}"/>
              </a:ext>
            </a:extLst>
          </p:cNvPr>
          <p:cNvSpPr>
            <a:spLocks noGrp="1"/>
          </p:cNvSpPr>
          <p:nvPr>
            <p:ph type="sldNum" sz="quarter" idx="12"/>
          </p:nvPr>
        </p:nvSpPr>
        <p:spPr/>
        <p:txBody>
          <a:bodyPr/>
          <a:lstStyle/>
          <a:p>
            <a:fld id="{DE121BA9-11A5-4CCD-9DF1-E86146414D0F}" type="slidenum">
              <a:rPr lang="en-GB" smtClean="0"/>
              <a:t>‹#›</a:t>
            </a:fld>
            <a:endParaRPr lang="en-GB"/>
          </a:p>
        </p:txBody>
      </p:sp>
    </p:spTree>
    <p:extLst>
      <p:ext uri="{BB962C8B-B14F-4D97-AF65-F5344CB8AC3E}">
        <p14:creationId xmlns:p14="http://schemas.microsoft.com/office/powerpoint/2010/main" val="941964372"/>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9BEEA-12E0-48A7-9575-092C0EB516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409007A-E2FC-4F6A-8551-A28131E01B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B3ADF7C-F183-47D8-A08E-57A01F03F2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D1C4A6-6431-4400-B058-94764E6F7C52}"/>
              </a:ext>
            </a:extLst>
          </p:cNvPr>
          <p:cNvSpPr>
            <a:spLocks noGrp="1"/>
          </p:cNvSpPr>
          <p:nvPr>
            <p:ph type="dt" sz="half" idx="10"/>
          </p:nvPr>
        </p:nvSpPr>
        <p:spPr/>
        <p:txBody>
          <a:bodyPr/>
          <a:lstStyle/>
          <a:p>
            <a:fld id="{1DA83329-ABDB-4809-8E89-2AEFE341D7E9}" type="datetimeFigureOut">
              <a:rPr lang="en-GB" smtClean="0"/>
              <a:t>14/10/2026</a:t>
            </a:fld>
            <a:endParaRPr lang="en-GB"/>
          </a:p>
        </p:txBody>
      </p:sp>
      <p:sp>
        <p:nvSpPr>
          <p:cNvPr id="6" name="Footer Placeholder 5">
            <a:extLst>
              <a:ext uri="{FF2B5EF4-FFF2-40B4-BE49-F238E27FC236}">
                <a16:creationId xmlns:a16="http://schemas.microsoft.com/office/drawing/2014/main" id="{85E05388-93BA-4656-BC95-03BBD764D1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19683C-1285-4F57-8DF7-A1BD6A447FBE}"/>
              </a:ext>
            </a:extLst>
          </p:cNvPr>
          <p:cNvSpPr>
            <a:spLocks noGrp="1"/>
          </p:cNvSpPr>
          <p:nvPr>
            <p:ph type="sldNum" sz="quarter" idx="12"/>
          </p:nvPr>
        </p:nvSpPr>
        <p:spPr/>
        <p:txBody>
          <a:bodyPr/>
          <a:lstStyle/>
          <a:p>
            <a:fld id="{DE121BA9-11A5-4CCD-9DF1-E86146414D0F}" type="slidenum">
              <a:rPr lang="en-GB" smtClean="0"/>
              <a:t>‹#›</a:t>
            </a:fld>
            <a:endParaRPr lang="en-GB"/>
          </a:p>
        </p:txBody>
      </p:sp>
    </p:spTree>
    <p:extLst>
      <p:ext uri="{BB962C8B-B14F-4D97-AF65-F5344CB8AC3E}">
        <p14:creationId xmlns:p14="http://schemas.microsoft.com/office/powerpoint/2010/main" val="1160219248"/>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1804F-FE6D-4509-8D6A-1B2F12146A8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20D86C-AEA0-4CC7-80B7-708FC78BFD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828E78-9DB8-4345-87D5-624BA70D82D2}"/>
              </a:ext>
            </a:extLst>
          </p:cNvPr>
          <p:cNvSpPr>
            <a:spLocks noGrp="1"/>
          </p:cNvSpPr>
          <p:nvPr>
            <p:ph type="dt" sz="half" idx="10"/>
          </p:nvPr>
        </p:nvSpPr>
        <p:spPr/>
        <p:txBody>
          <a:bodyPr/>
          <a:lstStyle/>
          <a:p>
            <a:fld id="{1DA83329-ABDB-4809-8E89-2AEFE341D7E9}" type="datetimeFigureOut">
              <a:rPr lang="en-GB" smtClean="0"/>
              <a:t>14/10/2026</a:t>
            </a:fld>
            <a:endParaRPr lang="en-GB"/>
          </a:p>
        </p:txBody>
      </p:sp>
      <p:sp>
        <p:nvSpPr>
          <p:cNvPr id="5" name="Footer Placeholder 4">
            <a:extLst>
              <a:ext uri="{FF2B5EF4-FFF2-40B4-BE49-F238E27FC236}">
                <a16:creationId xmlns:a16="http://schemas.microsoft.com/office/drawing/2014/main" id="{82412D13-9171-4F17-B32A-E7DD8067C7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F396A2-DADF-44DA-ACE6-A972B5B2591E}"/>
              </a:ext>
            </a:extLst>
          </p:cNvPr>
          <p:cNvSpPr>
            <a:spLocks noGrp="1"/>
          </p:cNvSpPr>
          <p:nvPr>
            <p:ph type="sldNum" sz="quarter" idx="12"/>
          </p:nvPr>
        </p:nvSpPr>
        <p:spPr/>
        <p:txBody>
          <a:bodyPr/>
          <a:lstStyle/>
          <a:p>
            <a:fld id="{DE121BA9-11A5-4CCD-9DF1-E86146414D0F}" type="slidenum">
              <a:rPr lang="en-GB" smtClean="0"/>
              <a:t>‹#›</a:t>
            </a:fld>
            <a:endParaRPr lang="en-GB"/>
          </a:p>
        </p:txBody>
      </p:sp>
    </p:spTree>
    <p:extLst>
      <p:ext uri="{BB962C8B-B14F-4D97-AF65-F5344CB8AC3E}">
        <p14:creationId xmlns:p14="http://schemas.microsoft.com/office/powerpoint/2010/main" val="1464565654"/>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80E025-9F01-4AE0-A85B-D1BE7A07A5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603831-ED27-41E3-A7F2-4750B34D1C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B9748C-1996-4076-A417-BBA89C963571}"/>
              </a:ext>
            </a:extLst>
          </p:cNvPr>
          <p:cNvSpPr>
            <a:spLocks noGrp="1"/>
          </p:cNvSpPr>
          <p:nvPr>
            <p:ph type="dt" sz="half" idx="10"/>
          </p:nvPr>
        </p:nvSpPr>
        <p:spPr/>
        <p:txBody>
          <a:bodyPr/>
          <a:lstStyle/>
          <a:p>
            <a:fld id="{1DA83329-ABDB-4809-8E89-2AEFE341D7E9}" type="datetimeFigureOut">
              <a:rPr lang="en-GB" smtClean="0"/>
              <a:t>14/10/2026</a:t>
            </a:fld>
            <a:endParaRPr lang="en-GB"/>
          </a:p>
        </p:txBody>
      </p:sp>
      <p:sp>
        <p:nvSpPr>
          <p:cNvPr id="5" name="Footer Placeholder 4">
            <a:extLst>
              <a:ext uri="{FF2B5EF4-FFF2-40B4-BE49-F238E27FC236}">
                <a16:creationId xmlns:a16="http://schemas.microsoft.com/office/drawing/2014/main" id="{92E8D710-6EB5-40BE-8CF6-3D30ED4ADE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1C25B3-8954-4ED6-93CC-120FEFA2034A}"/>
              </a:ext>
            </a:extLst>
          </p:cNvPr>
          <p:cNvSpPr>
            <a:spLocks noGrp="1"/>
          </p:cNvSpPr>
          <p:nvPr>
            <p:ph type="sldNum" sz="quarter" idx="12"/>
          </p:nvPr>
        </p:nvSpPr>
        <p:spPr/>
        <p:txBody>
          <a:bodyPr/>
          <a:lstStyle/>
          <a:p>
            <a:fld id="{DE121BA9-11A5-4CCD-9DF1-E86146414D0F}" type="slidenum">
              <a:rPr lang="en-GB" smtClean="0"/>
              <a:t>‹#›</a:t>
            </a:fld>
            <a:endParaRPr lang="en-GB"/>
          </a:p>
        </p:txBody>
      </p:sp>
    </p:spTree>
    <p:extLst>
      <p:ext uri="{BB962C8B-B14F-4D97-AF65-F5344CB8AC3E}">
        <p14:creationId xmlns:p14="http://schemas.microsoft.com/office/powerpoint/2010/main" val="4120643246"/>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F36E54-B124-4A86-88BA-2581751552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D4FDFCB-15C0-404B-AC93-5D0DF7A790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57D752-3FA3-4088-8648-E93CFA8350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A83329-ABDB-4809-8E89-2AEFE341D7E9}" type="datetimeFigureOut">
              <a:rPr lang="en-GB" smtClean="0"/>
              <a:t>14/10/2026</a:t>
            </a:fld>
            <a:endParaRPr lang="en-GB"/>
          </a:p>
        </p:txBody>
      </p:sp>
      <p:sp>
        <p:nvSpPr>
          <p:cNvPr id="5" name="Footer Placeholder 4">
            <a:extLst>
              <a:ext uri="{FF2B5EF4-FFF2-40B4-BE49-F238E27FC236}">
                <a16:creationId xmlns:a16="http://schemas.microsoft.com/office/drawing/2014/main" id="{31B0843A-0147-4F48-ACD2-49C819B2A7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FD9006B-FE1D-4E7F-BAFE-438B74C17D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121BA9-11A5-4CCD-9DF1-E86146414D0F}" type="slidenum">
              <a:rPr lang="en-GB" smtClean="0"/>
              <a:t>‹#›</a:t>
            </a:fld>
            <a:endParaRPr lang="en-GB"/>
          </a:p>
        </p:txBody>
      </p:sp>
    </p:spTree>
    <p:extLst>
      <p:ext uri="{BB962C8B-B14F-4D97-AF65-F5344CB8AC3E}">
        <p14:creationId xmlns:p14="http://schemas.microsoft.com/office/powerpoint/2010/main" val="4293699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ppudney@serjeantsinn.com"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7B9E97-82BE-96D2-1859-E9D712BD003A}"/>
              </a:ext>
            </a:extLst>
          </p:cNvPr>
          <p:cNvPicPr>
            <a:picLocks noChangeAspect="1"/>
          </p:cNvPicPr>
          <p:nvPr/>
        </p:nvPicPr>
        <p:blipFill>
          <a:blip r:embed="rId2"/>
          <a:stretch>
            <a:fillRect/>
          </a:stretch>
        </p:blipFill>
        <p:spPr>
          <a:xfrm>
            <a:off x="0" y="-1"/>
            <a:ext cx="12192000" cy="6954981"/>
          </a:xfrm>
          <a:prstGeom prst="rect">
            <a:avLst/>
          </a:prstGeom>
        </p:spPr>
      </p:pic>
      <p:sp>
        <p:nvSpPr>
          <p:cNvPr id="2" name="Title 1">
            <a:extLst>
              <a:ext uri="{FF2B5EF4-FFF2-40B4-BE49-F238E27FC236}">
                <a16:creationId xmlns:a16="http://schemas.microsoft.com/office/drawing/2014/main" id="{B0F6BE38-9267-480D-8ACB-516F844A07F7}"/>
              </a:ext>
            </a:extLst>
          </p:cNvPr>
          <p:cNvSpPr>
            <a:spLocks noGrp="1"/>
          </p:cNvSpPr>
          <p:nvPr>
            <p:ph type="ctrTitle"/>
          </p:nvPr>
        </p:nvSpPr>
        <p:spPr>
          <a:xfrm>
            <a:off x="1429109" y="1007903"/>
            <a:ext cx="9144000" cy="3202586"/>
          </a:xfrm>
        </p:spPr>
        <p:txBody>
          <a:bodyPr>
            <a:normAutofit fontScale="90000"/>
          </a:bodyPr>
          <a:lstStyle/>
          <a:p>
            <a:br>
              <a:rPr lang="en-US" b="1" dirty="0">
                <a:solidFill>
                  <a:schemeClr val="bg1"/>
                </a:solidFill>
              </a:rPr>
            </a:br>
            <a:br>
              <a:rPr lang="en-US" b="1" dirty="0">
                <a:solidFill>
                  <a:schemeClr val="bg1"/>
                </a:solidFill>
              </a:rPr>
            </a:br>
            <a:br>
              <a:rPr lang="en-US" b="1" dirty="0">
                <a:solidFill>
                  <a:schemeClr val="bg1"/>
                </a:solidFill>
              </a:rPr>
            </a:br>
            <a:br>
              <a:rPr lang="en-US" b="1" dirty="0">
                <a:solidFill>
                  <a:schemeClr val="bg1"/>
                </a:solidFill>
              </a:rPr>
            </a:br>
            <a:br>
              <a:rPr lang="en-US" b="1" dirty="0">
                <a:solidFill>
                  <a:schemeClr val="bg1"/>
                </a:solidFill>
              </a:rPr>
            </a:br>
            <a:br>
              <a:rPr lang="en-US" b="1" dirty="0">
                <a:solidFill>
                  <a:schemeClr val="bg1"/>
                </a:solidFill>
              </a:rPr>
            </a:br>
            <a:br>
              <a:rPr lang="en-US" b="1" dirty="0">
                <a:solidFill>
                  <a:schemeClr val="bg1"/>
                </a:solidFill>
              </a:rPr>
            </a:br>
            <a:br>
              <a:rPr lang="en-US" b="1" dirty="0">
                <a:solidFill>
                  <a:schemeClr val="bg1"/>
                </a:solidFill>
              </a:rPr>
            </a:br>
            <a:r>
              <a:rPr lang="en-US" b="1" dirty="0">
                <a:solidFill>
                  <a:schemeClr val="bg1"/>
                </a:solidFill>
                <a:latin typeface="Felix Titling" pitchFamily="82" charset="77"/>
              </a:rPr>
              <a:t>It’s All Relevant</a:t>
            </a:r>
            <a:br>
              <a:rPr lang="en-GB" dirty="0">
                <a:solidFill>
                  <a:schemeClr val="bg1"/>
                </a:solidFill>
                <a:latin typeface="+mn-lt"/>
              </a:rPr>
            </a:br>
            <a:br>
              <a:rPr lang="en-GB" dirty="0">
                <a:solidFill>
                  <a:schemeClr val="bg1"/>
                </a:solidFill>
                <a:latin typeface="+mn-lt"/>
              </a:rPr>
            </a:br>
            <a:endParaRPr lang="en-GB" dirty="0">
              <a:solidFill>
                <a:schemeClr val="bg1"/>
              </a:solidFill>
              <a:latin typeface="+mn-lt"/>
            </a:endParaRPr>
          </a:p>
        </p:txBody>
      </p:sp>
      <p:sp>
        <p:nvSpPr>
          <p:cNvPr id="3" name="Subtitle 2">
            <a:extLst>
              <a:ext uri="{FF2B5EF4-FFF2-40B4-BE49-F238E27FC236}">
                <a16:creationId xmlns:a16="http://schemas.microsoft.com/office/drawing/2014/main" id="{227A38F4-7572-40E0-A68D-BB2D2B1D020C}"/>
              </a:ext>
            </a:extLst>
          </p:cNvPr>
          <p:cNvSpPr>
            <a:spLocks noGrp="1"/>
          </p:cNvSpPr>
          <p:nvPr>
            <p:ph type="subTitle" idx="1"/>
          </p:nvPr>
        </p:nvSpPr>
        <p:spPr>
          <a:xfrm>
            <a:off x="1524000" y="3602037"/>
            <a:ext cx="9144000" cy="1990685"/>
          </a:xfrm>
        </p:spPr>
        <p:txBody>
          <a:bodyPr>
            <a:normAutofit/>
          </a:bodyPr>
          <a:lstStyle/>
          <a:p>
            <a:r>
              <a:rPr lang="en-US" sz="2800" b="1" dirty="0">
                <a:solidFill>
                  <a:schemeClr val="bg1"/>
                </a:solidFill>
                <a:latin typeface="Felix Titling" pitchFamily="82" charset="77"/>
              </a:rPr>
              <a:t>Capacity Domains &amp; The Crossover of Relevant Information</a:t>
            </a:r>
          </a:p>
          <a:p>
            <a:endParaRPr lang="en-US" sz="1800" b="1" dirty="0">
              <a:solidFill>
                <a:schemeClr val="bg1"/>
              </a:solidFill>
              <a:latin typeface="Felix Titling" pitchFamily="82" charset="77"/>
            </a:endParaRPr>
          </a:p>
          <a:p>
            <a:endParaRPr lang="en-US" sz="1800" b="1" dirty="0">
              <a:solidFill>
                <a:schemeClr val="bg1"/>
              </a:solidFill>
              <a:latin typeface="Felix Titling" pitchFamily="82" charset="77"/>
            </a:endParaRPr>
          </a:p>
          <a:p>
            <a:r>
              <a:rPr lang="en-US" sz="1800" b="1" dirty="0">
                <a:solidFill>
                  <a:schemeClr val="bg1"/>
                </a:solidFill>
                <a:latin typeface="Felix Titling" pitchFamily="82" charset="77"/>
              </a:rPr>
              <a:t>Pippa Pudney</a:t>
            </a:r>
          </a:p>
        </p:txBody>
      </p:sp>
      <p:pic>
        <p:nvPicPr>
          <p:cNvPr id="6" name="Picture 5">
            <a:extLst>
              <a:ext uri="{FF2B5EF4-FFF2-40B4-BE49-F238E27FC236}">
                <a16:creationId xmlns:a16="http://schemas.microsoft.com/office/drawing/2014/main" id="{60897B3E-27BC-251B-6919-C7CA0D25B127}"/>
              </a:ext>
            </a:extLst>
          </p:cNvPr>
          <p:cNvPicPr>
            <a:picLocks noChangeAspect="1"/>
          </p:cNvPicPr>
          <p:nvPr/>
        </p:nvPicPr>
        <p:blipFill>
          <a:blip r:embed="rId3"/>
          <a:stretch>
            <a:fillRect/>
          </a:stretch>
        </p:blipFill>
        <p:spPr>
          <a:xfrm>
            <a:off x="8192307" y="6265702"/>
            <a:ext cx="3694893" cy="446030"/>
          </a:xfrm>
          <a:prstGeom prst="rect">
            <a:avLst/>
          </a:prstGeom>
        </p:spPr>
      </p:pic>
      <p:sp>
        <p:nvSpPr>
          <p:cNvPr id="4" name="Rectangle 1">
            <a:extLst>
              <a:ext uri="{FF2B5EF4-FFF2-40B4-BE49-F238E27FC236}">
                <a16:creationId xmlns:a16="http://schemas.microsoft.com/office/drawing/2014/main" id="{F4454C05-8234-CFE7-6B7E-E489E2971A3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4185890337"/>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alpha val="19651"/>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EA3EA0-CF15-462B-B2A6-BE1FE42507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7309" y="6138358"/>
            <a:ext cx="3629891" cy="439233"/>
          </a:xfrm>
          <a:prstGeom prst="rect">
            <a:avLst/>
          </a:prstGeom>
        </p:spPr>
      </p:pic>
      <p:sp>
        <p:nvSpPr>
          <p:cNvPr id="4" name="Title 1">
            <a:extLst>
              <a:ext uri="{FF2B5EF4-FFF2-40B4-BE49-F238E27FC236}">
                <a16:creationId xmlns:a16="http://schemas.microsoft.com/office/drawing/2014/main" id="{9EF3093E-9A2C-2AC5-824C-8843781A73AC}"/>
              </a:ext>
            </a:extLst>
          </p:cNvPr>
          <p:cNvSpPr txBox="1">
            <a:spLocks/>
          </p:cNvSpPr>
          <p:nvPr/>
        </p:nvSpPr>
        <p:spPr>
          <a:xfrm>
            <a:off x="838200" y="584990"/>
            <a:ext cx="10515600" cy="11168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Felix Titling" pitchFamily="82" charset="77"/>
              </a:rPr>
              <a:t>Areas to consider</a:t>
            </a:r>
          </a:p>
        </p:txBody>
      </p:sp>
      <p:sp>
        <p:nvSpPr>
          <p:cNvPr id="8" name="Content Placeholder 2">
            <a:extLst>
              <a:ext uri="{FF2B5EF4-FFF2-40B4-BE49-F238E27FC236}">
                <a16:creationId xmlns:a16="http://schemas.microsoft.com/office/drawing/2014/main" id="{87DFB889-79C3-E237-C200-821BEC033AD7}"/>
              </a:ext>
            </a:extLst>
          </p:cNvPr>
          <p:cNvSpPr>
            <a:spLocks noGrp="1"/>
          </p:cNvSpPr>
          <p:nvPr>
            <p:ph idx="1"/>
          </p:nvPr>
        </p:nvSpPr>
        <p:spPr>
          <a:xfrm>
            <a:off x="838200" y="2061469"/>
            <a:ext cx="10515600" cy="4114801"/>
          </a:xfrm>
        </p:spPr>
        <p:txBody>
          <a:bodyPr>
            <a:normAutofit/>
          </a:bodyPr>
          <a:lstStyle/>
          <a:p>
            <a:pPr marL="342900" indent="-342900">
              <a:buFont typeface="Arial" panose="020B0604020202020204" pitchFamily="34" charset="0"/>
              <a:buChar char="•"/>
            </a:pPr>
            <a:r>
              <a:rPr lang="en-US" sz="2400" b="1" dirty="0">
                <a:solidFill>
                  <a:srgbClr val="29475F"/>
                </a:solidFill>
                <a:latin typeface="Goudy Old Style" panose="02020502050305020303" pitchFamily="18" charset="77"/>
              </a:rPr>
              <a:t>Residence, care and contact </a:t>
            </a:r>
          </a:p>
          <a:p>
            <a:pPr marL="845820" lvl="1" indent="-342900">
              <a:buFont typeface="Arial" panose="020B0604020202020204" pitchFamily="34" charset="0"/>
              <a:buChar char="•"/>
            </a:pPr>
            <a:r>
              <a:rPr lang="en-US" sz="2200" i="1" dirty="0">
                <a:solidFill>
                  <a:srgbClr val="29475F"/>
                </a:solidFill>
                <a:latin typeface="Goudy Old Style" panose="02020502050305020303" pitchFamily="18" charset="77"/>
              </a:rPr>
              <a:t>Lancashire CC v BC &amp; Anor </a:t>
            </a:r>
            <a:r>
              <a:rPr lang="en-US" sz="2200" i="0" dirty="0">
                <a:solidFill>
                  <a:srgbClr val="29475F"/>
                </a:solidFill>
                <a:latin typeface="Goudy Old Style" panose="02020502050305020303" pitchFamily="18" charset="77"/>
              </a:rPr>
              <a:t>[2026] EWCOP 18</a:t>
            </a:r>
          </a:p>
          <a:p>
            <a:pPr marL="845820" lvl="1" indent="-342900">
              <a:buFont typeface="Arial" panose="020B0604020202020204" pitchFamily="34" charset="0"/>
              <a:buChar char="•"/>
            </a:pPr>
            <a:r>
              <a:rPr lang="en-US" sz="2200" i="1" dirty="0">
                <a:solidFill>
                  <a:srgbClr val="29475F"/>
                </a:solidFill>
                <a:latin typeface="Goudy Old Style" panose="02020502050305020303" pitchFamily="18" charset="77"/>
              </a:rPr>
              <a:t>Bristol CC v CC &amp; Ors </a:t>
            </a:r>
            <a:r>
              <a:rPr lang="en-US" sz="2200" i="0" dirty="0">
                <a:solidFill>
                  <a:srgbClr val="29475F"/>
                </a:solidFill>
                <a:latin typeface="Goudy Old Style" panose="02020502050305020303" pitchFamily="18" charset="77"/>
              </a:rPr>
              <a:t>[2026] EWCOP 19 </a:t>
            </a:r>
          </a:p>
          <a:p>
            <a:pPr lvl="1" indent="0">
              <a:buNone/>
            </a:pPr>
            <a:endParaRPr lang="en-US" sz="2200" dirty="0">
              <a:solidFill>
                <a:srgbClr val="29475F"/>
              </a:solidFill>
              <a:latin typeface="Goudy Old Style" panose="02020502050305020303" pitchFamily="18" charset="77"/>
            </a:endParaRPr>
          </a:p>
          <a:p>
            <a:pPr marL="342900" indent="-342900">
              <a:buFont typeface="Arial" panose="020B0604020202020204" pitchFamily="34" charset="0"/>
              <a:buChar char="•"/>
            </a:pPr>
            <a:r>
              <a:rPr lang="en-US" sz="2400" b="1" dirty="0">
                <a:solidFill>
                  <a:srgbClr val="29475F"/>
                </a:solidFill>
                <a:latin typeface="Goudy Old Style" panose="02020502050305020303" pitchFamily="18" charset="77"/>
              </a:rPr>
              <a:t>Marriage and sex </a:t>
            </a:r>
          </a:p>
          <a:p>
            <a:pPr marL="845820" lvl="1" indent="-342900">
              <a:buFont typeface="Arial" panose="020B0604020202020204" pitchFamily="34" charset="0"/>
              <a:buChar char="•"/>
            </a:pPr>
            <a:r>
              <a:rPr lang="en-US" sz="2200" i="1" dirty="0">
                <a:solidFill>
                  <a:srgbClr val="29475F"/>
                </a:solidFill>
                <a:latin typeface="Goudy Old Style" panose="02020502050305020303" pitchFamily="18" charset="77"/>
              </a:rPr>
              <a:t>A Local Authority v AC &amp; Ors </a:t>
            </a:r>
            <a:r>
              <a:rPr lang="en-US" sz="2200" i="0" dirty="0">
                <a:solidFill>
                  <a:srgbClr val="29475F"/>
                </a:solidFill>
                <a:latin typeface="Goudy Old Style" panose="02020502050305020303" pitchFamily="18" charset="77"/>
              </a:rPr>
              <a:t>[2026] EWCOP 31</a:t>
            </a:r>
          </a:p>
          <a:p>
            <a:pPr marL="845820" lvl="1" indent="-342900">
              <a:buFont typeface="Arial" panose="020B0604020202020204" pitchFamily="34" charset="0"/>
              <a:buChar char="•"/>
            </a:pPr>
            <a:r>
              <a:rPr lang="en-US" sz="2200" i="1" dirty="0">
                <a:solidFill>
                  <a:srgbClr val="29475F"/>
                </a:solidFill>
                <a:latin typeface="Goudy Old Style" panose="02020502050305020303" pitchFamily="18" charset="77"/>
              </a:rPr>
              <a:t>Stockport MBC v EKK </a:t>
            </a:r>
            <a:r>
              <a:rPr lang="en-US" sz="2200" i="0" dirty="0">
                <a:solidFill>
                  <a:srgbClr val="29475F"/>
                </a:solidFill>
                <a:latin typeface="Goudy Old Style" panose="02020502050305020303" pitchFamily="18" charset="77"/>
              </a:rPr>
              <a:t>[2025] EWCOP 42</a:t>
            </a:r>
            <a:endParaRPr lang="en-US" sz="2200" dirty="0">
              <a:solidFill>
                <a:srgbClr val="29475F"/>
              </a:solidFill>
              <a:latin typeface="Goudy Old Style" panose="02020502050305020303" pitchFamily="18" charset="77"/>
            </a:endParaRPr>
          </a:p>
        </p:txBody>
      </p:sp>
    </p:spTree>
    <p:extLst>
      <p:ext uri="{BB962C8B-B14F-4D97-AF65-F5344CB8AC3E}">
        <p14:creationId xmlns:p14="http://schemas.microsoft.com/office/powerpoint/2010/main" val="756432590"/>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alpha val="61000"/>
          </a:schemeClr>
        </a:solidFill>
        <a:effectLst/>
      </p:bgPr>
    </p:bg>
    <p:spTree>
      <p:nvGrpSpPr>
        <p:cNvPr id="1" name="">
          <a:extLst>
            <a:ext uri="{FF2B5EF4-FFF2-40B4-BE49-F238E27FC236}">
              <a16:creationId xmlns:a16="http://schemas.microsoft.com/office/drawing/2014/main" id="{914FE7B8-0F6A-3D91-C78B-498880C19B0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ED4E84A-15CD-AC28-65B2-80CEEB730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7309" y="6138358"/>
            <a:ext cx="3629891" cy="439233"/>
          </a:xfrm>
          <a:prstGeom prst="rect">
            <a:avLst/>
          </a:prstGeom>
        </p:spPr>
      </p:pic>
      <p:sp>
        <p:nvSpPr>
          <p:cNvPr id="2" name="Title 1">
            <a:extLst>
              <a:ext uri="{FF2B5EF4-FFF2-40B4-BE49-F238E27FC236}">
                <a16:creationId xmlns:a16="http://schemas.microsoft.com/office/drawing/2014/main" id="{8ECEC9D9-D1E5-6E95-D979-ED33F18583E8}"/>
              </a:ext>
            </a:extLst>
          </p:cNvPr>
          <p:cNvSpPr>
            <a:spLocks noGrp="1"/>
          </p:cNvSpPr>
          <p:nvPr>
            <p:ph type="title"/>
          </p:nvPr>
        </p:nvSpPr>
        <p:spPr>
          <a:xfrm>
            <a:off x="671317" y="817104"/>
            <a:ext cx="10849363" cy="946673"/>
          </a:xfrm>
          <a:solidFill>
            <a:schemeClr val="accent1">
              <a:alpha val="9027"/>
            </a:schemeClr>
          </a:solidFill>
        </p:spPr>
        <p:txBody>
          <a:bodyPr>
            <a:normAutofit/>
          </a:bodyPr>
          <a:lstStyle/>
          <a:p>
            <a:pPr algn="ctr"/>
            <a:r>
              <a:rPr lang="en-US" dirty="0">
                <a:solidFill>
                  <a:schemeClr val="bg1"/>
                </a:solidFill>
                <a:latin typeface="Felix Titling" pitchFamily="82" charset="77"/>
              </a:rPr>
              <a:t>Where do we start?</a:t>
            </a:r>
          </a:p>
        </p:txBody>
      </p:sp>
      <p:sp>
        <p:nvSpPr>
          <p:cNvPr id="7" name="Text Placeholder 8">
            <a:extLst>
              <a:ext uri="{FF2B5EF4-FFF2-40B4-BE49-F238E27FC236}">
                <a16:creationId xmlns:a16="http://schemas.microsoft.com/office/drawing/2014/main" id="{7B145621-728D-BD12-A2F8-4987A8F3D8AB}"/>
              </a:ext>
            </a:extLst>
          </p:cNvPr>
          <p:cNvSpPr txBox="1">
            <a:spLocks/>
          </p:cNvSpPr>
          <p:nvPr/>
        </p:nvSpPr>
        <p:spPr>
          <a:xfrm>
            <a:off x="4817740" y="2184432"/>
            <a:ext cx="2556513"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latin typeface="Goudy Old Style" panose="02020502050305020303" pitchFamily="18" charset="77"/>
              </a:rPr>
              <a:t>Decision-specific</a:t>
            </a:r>
            <a:r>
              <a:rPr lang="en-US" dirty="0"/>
              <a:t> </a:t>
            </a:r>
          </a:p>
        </p:txBody>
      </p:sp>
      <p:sp>
        <p:nvSpPr>
          <p:cNvPr id="9" name="Text Placeholder 2">
            <a:extLst>
              <a:ext uri="{FF2B5EF4-FFF2-40B4-BE49-F238E27FC236}">
                <a16:creationId xmlns:a16="http://schemas.microsoft.com/office/drawing/2014/main" id="{85A6E615-895B-8F18-67B8-E8D875162FF4}"/>
              </a:ext>
            </a:extLst>
          </p:cNvPr>
          <p:cNvSpPr txBox="1">
            <a:spLocks/>
          </p:cNvSpPr>
          <p:nvPr/>
        </p:nvSpPr>
        <p:spPr>
          <a:xfrm>
            <a:off x="671315" y="3253466"/>
            <a:ext cx="3879420" cy="122717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latin typeface="Goudy Old Style" panose="02020502050305020303" pitchFamily="18" charset="77"/>
              </a:rPr>
              <a:t>Silos – </a:t>
            </a:r>
            <a:r>
              <a:rPr lang="en-US" i="1" dirty="0">
                <a:solidFill>
                  <a:schemeClr val="bg1"/>
                </a:solidFill>
                <a:latin typeface="Goudy Old Style" panose="02020502050305020303" pitchFamily="18" charset="77"/>
              </a:rPr>
              <a:t>B v A Local Authority </a:t>
            </a:r>
            <a:r>
              <a:rPr lang="en-US" dirty="0">
                <a:solidFill>
                  <a:schemeClr val="bg1"/>
                </a:solidFill>
                <a:latin typeface="Goudy Old Style" panose="02020502050305020303" pitchFamily="18" charset="77"/>
              </a:rPr>
              <a:t>[2019] EWCA Civ 913</a:t>
            </a:r>
          </a:p>
        </p:txBody>
      </p:sp>
      <p:sp>
        <p:nvSpPr>
          <p:cNvPr id="10" name="Text Placeholder 2">
            <a:extLst>
              <a:ext uri="{FF2B5EF4-FFF2-40B4-BE49-F238E27FC236}">
                <a16:creationId xmlns:a16="http://schemas.microsoft.com/office/drawing/2014/main" id="{E30CFD78-A21D-F386-81C1-37CB4480A6DF}"/>
              </a:ext>
            </a:extLst>
          </p:cNvPr>
          <p:cNvSpPr txBox="1">
            <a:spLocks/>
          </p:cNvSpPr>
          <p:nvPr/>
        </p:nvSpPr>
        <p:spPr>
          <a:xfrm>
            <a:off x="7076696" y="3253466"/>
            <a:ext cx="4443984" cy="1227171"/>
          </a:xfrm>
          <a:prstGeom prst="rect">
            <a:avLst/>
          </a:prstGeom>
        </p:spPr>
        <p:txBody>
          <a:bodyPr vert="horz" lIns="91440" tIns="45720" rIns="91440" bIns="45720" rtlCol="0" anchor="b">
            <a:noAutofit/>
          </a:bodyPr>
          <a:lstStyle>
            <a:lvl1pPr marL="0" indent="0" algn="l" defTabSz="914400" rtl="0" eaLnBrk="1" latinLnBrk="0" hangingPunct="1">
              <a:lnSpc>
                <a:spcPct val="84000"/>
              </a:lnSpc>
              <a:spcBef>
                <a:spcPts val="0"/>
              </a:spcBef>
              <a:spcAft>
                <a:spcPts val="0"/>
              </a:spcAft>
              <a:buSzPct val="80000"/>
              <a:buFont typeface="Arial" panose="020B0604020202020204" pitchFamily="34" charset="0"/>
              <a:buNone/>
              <a:defRPr sz="3000" b="0" kern="1200" baseline="0">
                <a:solidFill>
                  <a:schemeClr val="tx2"/>
                </a:solidFill>
                <a:latin typeface="+mn-lt"/>
                <a:ea typeface="+mn-ea"/>
                <a:cs typeface="+mn-cs"/>
              </a:defRPr>
            </a:lvl1pPr>
            <a:lvl2pPr marL="457200" indent="0" algn="l" defTabSz="914400" rtl="0" eaLnBrk="1" latinLnBrk="0" hangingPunct="1">
              <a:lnSpc>
                <a:spcPct val="110000"/>
              </a:lnSpc>
              <a:spcBef>
                <a:spcPts val="500"/>
              </a:spcBef>
              <a:buSzPct val="80000"/>
              <a:buFont typeface="Goudy Old Style" panose="02020502050305020303" pitchFamily="18" charset="0"/>
              <a:buNone/>
              <a:defRPr sz="2000" b="1" i="1" kern="1200">
                <a:solidFill>
                  <a:schemeClr val="tx1"/>
                </a:solidFill>
                <a:latin typeface="+mn-lt"/>
                <a:ea typeface="+mn-ea"/>
                <a:cs typeface="+mn-cs"/>
              </a:defRPr>
            </a:lvl2pPr>
            <a:lvl3pPr marL="914400" indent="0" algn="l" defTabSz="914400" rtl="0" eaLnBrk="1" latinLnBrk="0" hangingPunct="1">
              <a:lnSpc>
                <a:spcPct val="110000"/>
              </a:lnSpc>
              <a:spcBef>
                <a:spcPts val="500"/>
              </a:spcBef>
              <a:buSzPct val="80000"/>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10000"/>
              </a:lnSpc>
              <a:spcBef>
                <a:spcPts val="500"/>
              </a:spcBef>
              <a:buSzPct val="80000"/>
              <a:buFont typeface="Goudy Old Style" panose="02020502050305020303" pitchFamily="18" charset="0"/>
              <a:buNone/>
              <a:defRPr sz="1600" b="1" i="1" kern="1200">
                <a:solidFill>
                  <a:schemeClr val="tx1"/>
                </a:solidFill>
                <a:latin typeface="+mn-lt"/>
                <a:ea typeface="+mn-ea"/>
                <a:cs typeface="+mn-cs"/>
              </a:defRPr>
            </a:lvl4pPr>
            <a:lvl5pPr marL="1828800" indent="0" algn="l" defTabSz="914400" rtl="0" eaLnBrk="1" latinLnBrk="0" hangingPunct="1">
              <a:lnSpc>
                <a:spcPct val="110000"/>
              </a:lnSpc>
              <a:spcBef>
                <a:spcPts val="500"/>
              </a:spcBef>
              <a:buSzPct val="80000"/>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solidFill>
                  <a:schemeClr val="bg1"/>
                </a:solidFill>
                <a:latin typeface="Goudy Old Style" panose="02020502050305020303" pitchFamily="18" charset="77"/>
              </a:rPr>
              <a:t>Macro and micro decisions – </a:t>
            </a:r>
            <a:r>
              <a:rPr lang="en-US" i="1" dirty="0">
                <a:solidFill>
                  <a:schemeClr val="bg1"/>
                </a:solidFill>
                <a:latin typeface="Goudy Old Style" panose="02020502050305020303" pitchFamily="18" charset="77"/>
              </a:rPr>
              <a:t>Royal Borough of Greenwich v CDM </a:t>
            </a:r>
            <a:r>
              <a:rPr lang="en-US" dirty="0">
                <a:solidFill>
                  <a:schemeClr val="bg1"/>
                </a:solidFill>
                <a:latin typeface="Goudy Old Style" panose="02020502050305020303" pitchFamily="18" charset="77"/>
              </a:rPr>
              <a:t>[2019] EWCOP 32</a:t>
            </a:r>
          </a:p>
        </p:txBody>
      </p:sp>
      <p:sp>
        <p:nvSpPr>
          <p:cNvPr id="12" name="Text Placeholder 2">
            <a:extLst>
              <a:ext uri="{FF2B5EF4-FFF2-40B4-BE49-F238E27FC236}">
                <a16:creationId xmlns:a16="http://schemas.microsoft.com/office/drawing/2014/main" id="{34654BBF-E3D4-E2D7-2801-6505E6EE8F09}"/>
              </a:ext>
            </a:extLst>
          </p:cNvPr>
          <p:cNvSpPr txBox="1">
            <a:spLocks/>
          </p:cNvSpPr>
          <p:nvPr/>
        </p:nvSpPr>
        <p:spPr>
          <a:xfrm>
            <a:off x="4817741" y="4734456"/>
            <a:ext cx="2556513" cy="789119"/>
          </a:xfrm>
          <a:prstGeom prst="rect">
            <a:avLst/>
          </a:prstGeom>
        </p:spPr>
        <p:txBody>
          <a:bodyPr vert="horz" lIns="91440" tIns="45720" rIns="91440" bIns="45720" rtlCol="0" anchor="b">
            <a:noAutofit/>
          </a:bodyPr>
          <a:lstStyle>
            <a:lvl1pPr marL="0" indent="0" algn="l" defTabSz="914400" rtl="0" eaLnBrk="1" latinLnBrk="0" hangingPunct="1">
              <a:lnSpc>
                <a:spcPct val="84000"/>
              </a:lnSpc>
              <a:spcBef>
                <a:spcPts val="0"/>
              </a:spcBef>
              <a:spcAft>
                <a:spcPts val="0"/>
              </a:spcAft>
              <a:buSzPct val="80000"/>
              <a:buFont typeface="Arial" panose="020B0604020202020204" pitchFamily="34" charset="0"/>
              <a:buNone/>
              <a:defRPr sz="3000" b="0" kern="1200" baseline="0">
                <a:solidFill>
                  <a:schemeClr val="tx2"/>
                </a:solidFill>
                <a:latin typeface="+mn-lt"/>
                <a:ea typeface="+mn-ea"/>
                <a:cs typeface="+mn-cs"/>
              </a:defRPr>
            </a:lvl1pPr>
            <a:lvl2pPr marL="457200" indent="0" algn="l" defTabSz="914400" rtl="0" eaLnBrk="1" latinLnBrk="0" hangingPunct="1">
              <a:lnSpc>
                <a:spcPct val="110000"/>
              </a:lnSpc>
              <a:spcBef>
                <a:spcPts val="500"/>
              </a:spcBef>
              <a:buSzPct val="80000"/>
              <a:buFont typeface="Goudy Old Style" panose="02020502050305020303" pitchFamily="18" charset="0"/>
              <a:buNone/>
              <a:defRPr sz="2000" b="1" i="1" kern="1200">
                <a:solidFill>
                  <a:schemeClr val="tx1"/>
                </a:solidFill>
                <a:latin typeface="+mn-lt"/>
                <a:ea typeface="+mn-ea"/>
                <a:cs typeface="+mn-cs"/>
              </a:defRPr>
            </a:lvl2pPr>
            <a:lvl3pPr marL="914400" indent="0" algn="l" defTabSz="914400" rtl="0" eaLnBrk="1" latinLnBrk="0" hangingPunct="1">
              <a:lnSpc>
                <a:spcPct val="110000"/>
              </a:lnSpc>
              <a:spcBef>
                <a:spcPts val="500"/>
              </a:spcBef>
              <a:buSzPct val="80000"/>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10000"/>
              </a:lnSpc>
              <a:spcBef>
                <a:spcPts val="500"/>
              </a:spcBef>
              <a:buSzPct val="80000"/>
              <a:buFont typeface="Goudy Old Style" panose="02020502050305020303" pitchFamily="18" charset="0"/>
              <a:buNone/>
              <a:defRPr sz="1600" b="1" i="1" kern="1200">
                <a:solidFill>
                  <a:schemeClr val="tx1"/>
                </a:solidFill>
                <a:latin typeface="+mn-lt"/>
                <a:ea typeface="+mn-ea"/>
                <a:cs typeface="+mn-cs"/>
              </a:defRPr>
            </a:lvl4pPr>
            <a:lvl5pPr marL="1828800" indent="0" algn="l" defTabSz="914400" rtl="0" eaLnBrk="1" latinLnBrk="0" hangingPunct="1">
              <a:lnSpc>
                <a:spcPct val="110000"/>
              </a:lnSpc>
              <a:spcBef>
                <a:spcPts val="500"/>
              </a:spcBef>
              <a:buSzPct val="80000"/>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solidFill>
                  <a:schemeClr val="bg1"/>
                </a:solidFill>
                <a:latin typeface="Goudy Old Style" panose="02020502050305020303" pitchFamily="18" charset="77"/>
              </a:rPr>
              <a:t>Material time</a:t>
            </a:r>
          </a:p>
        </p:txBody>
      </p:sp>
    </p:spTree>
    <p:extLst>
      <p:ext uri="{BB962C8B-B14F-4D97-AF65-F5344CB8AC3E}">
        <p14:creationId xmlns:p14="http://schemas.microsoft.com/office/powerpoint/2010/main" val="4150388814"/>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alpha val="19767"/>
          </a:schemeClr>
        </a:solidFill>
        <a:effectLst/>
      </p:bgPr>
    </p:bg>
    <p:spTree>
      <p:nvGrpSpPr>
        <p:cNvPr id="1" name="">
          <a:extLst>
            <a:ext uri="{FF2B5EF4-FFF2-40B4-BE49-F238E27FC236}">
              <a16:creationId xmlns:a16="http://schemas.microsoft.com/office/drawing/2014/main" id="{380B19CC-25C3-7C48-75A0-F4A206D6D07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143378C-37D1-565F-B022-CC8213BD05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7309" y="6138358"/>
            <a:ext cx="3629891" cy="439233"/>
          </a:xfrm>
          <a:prstGeom prst="rect">
            <a:avLst/>
          </a:prstGeom>
        </p:spPr>
      </p:pic>
      <p:sp>
        <p:nvSpPr>
          <p:cNvPr id="8" name="Content Placeholder 2">
            <a:extLst>
              <a:ext uri="{FF2B5EF4-FFF2-40B4-BE49-F238E27FC236}">
                <a16:creationId xmlns:a16="http://schemas.microsoft.com/office/drawing/2014/main" id="{0DC7060C-1D26-9818-FEB0-26DA90F94432}"/>
              </a:ext>
            </a:extLst>
          </p:cNvPr>
          <p:cNvSpPr>
            <a:spLocks noGrp="1"/>
          </p:cNvSpPr>
          <p:nvPr>
            <p:ph idx="1"/>
          </p:nvPr>
        </p:nvSpPr>
        <p:spPr>
          <a:xfrm>
            <a:off x="838200" y="2061469"/>
            <a:ext cx="10515600" cy="4114801"/>
          </a:xfrm>
        </p:spPr>
        <p:txBody>
          <a:bodyPr>
            <a:normAutofit/>
          </a:bodyPr>
          <a:lstStyle/>
          <a:p>
            <a:pPr marL="0" indent="0">
              <a:buNone/>
            </a:pPr>
            <a:r>
              <a:rPr lang="en-US" sz="2400" b="1" dirty="0">
                <a:solidFill>
                  <a:schemeClr val="tx2">
                    <a:lumMod val="75000"/>
                  </a:schemeClr>
                </a:solidFill>
                <a:latin typeface="Goudy Old Style" panose="02020502050305020303" pitchFamily="18" charset="77"/>
              </a:rPr>
              <a:t>What overlaps?</a:t>
            </a:r>
          </a:p>
          <a:p>
            <a:pPr marL="0" indent="0">
              <a:buNone/>
            </a:pPr>
            <a:r>
              <a:rPr lang="en-US" sz="2400" u="sng" dirty="0">
                <a:solidFill>
                  <a:schemeClr val="tx2">
                    <a:lumMod val="75000"/>
                  </a:schemeClr>
                </a:solidFill>
                <a:latin typeface="Goudy Old Style" panose="02020502050305020303" pitchFamily="18" charset="77"/>
              </a:rPr>
              <a:t>Residence:</a:t>
            </a:r>
            <a:r>
              <a:rPr lang="en-US" sz="2400" dirty="0">
                <a:solidFill>
                  <a:schemeClr val="tx2">
                    <a:lumMod val="75000"/>
                  </a:schemeClr>
                </a:solidFill>
                <a:latin typeface="Goudy Old Style" panose="02020502050305020303" pitchFamily="18" charset="77"/>
              </a:rPr>
              <a:t> whether and how the person being assessed would be able to see friends and family if they lived in a setting, who they would be living with, the sort of care they would receive in each placement</a:t>
            </a:r>
          </a:p>
          <a:p>
            <a:endParaRPr lang="en-US" sz="2400" dirty="0">
              <a:solidFill>
                <a:schemeClr val="tx2">
                  <a:lumMod val="75000"/>
                </a:schemeClr>
              </a:solidFill>
              <a:latin typeface="Goudy Old Style" panose="02020502050305020303" pitchFamily="18" charset="77"/>
            </a:endParaRPr>
          </a:p>
          <a:p>
            <a:pPr marL="0" indent="0">
              <a:buNone/>
            </a:pPr>
            <a:r>
              <a:rPr lang="en-US" sz="2400" u="sng" dirty="0">
                <a:solidFill>
                  <a:schemeClr val="tx2">
                    <a:lumMod val="75000"/>
                  </a:schemeClr>
                </a:solidFill>
                <a:latin typeface="Goudy Old Style" panose="02020502050305020303" pitchFamily="18" charset="77"/>
              </a:rPr>
              <a:t>Care:</a:t>
            </a:r>
            <a:r>
              <a:rPr lang="en-US" sz="2400" dirty="0">
                <a:solidFill>
                  <a:schemeClr val="tx2">
                    <a:lumMod val="75000"/>
                  </a:schemeClr>
                </a:solidFill>
                <a:latin typeface="Goudy Old Style" panose="02020502050305020303" pitchFamily="18" charset="77"/>
              </a:rPr>
              <a:t> who will provide the support, the risks of refusing support, the possible risk of accepting support from carers </a:t>
            </a:r>
          </a:p>
          <a:p>
            <a:endParaRPr lang="en-US" sz="2400" dirty="0">
              <a:solidFill>
                <a:schemeClr val="tx2">
                  <a:lumMod val="75000"/>
                </a:schemeClr>
              </a:solidFill>
              <a:latin typeface="Goudy Old Style" panose="02020502050305020303" pitchFamily="18" charset="77"/>
            </a:endParaRPr>
          </a:p>
          <a:p>
            <a:pPr marL="0" indent="0">
              <a:buNone/>
            </a:pPr>
            <a:r>
              <a:rPr lang="en-US" sz="2400" u="sng" dirty="0">
                <a:solidFill>
                  <a:schemeClr val="tx2">
                    <a:lumMod val="75000"/>
                  </a:schemeClr>
                </a:solidFill>
                <a:latin typeface="Goudy Old Style" panose="02020502050305020303" pitchFamily="18" charset="77"/>
              </a:rPr>
              <a:t>Contact:</a:t>
            </a:r>
            <a:r>
              <a:rPr lang="en-US" sz="2400" dirty="0">
                <a:solidFill>
                  <a:schemeClr val="tx2">
                    <a:lumMod val="75000"/>
                  </a:schemeClr>
                </a:solidFill>
                <a:latin typeface="Goudy Old Style" panose="02020502050305020303" pitchFamily="18" charset="77"/>
              </a:rPr>
              <a:t> who the contact is with, the nature of the relationship, the risks of unfettered contact generally </a:t>
            </a:r>
          </a:p>
        </p:txBody>
      </p:sp>
      <p:sp>
        <p:nvSpPr>
          <p:cNvPr id="2" name="Title 1">
            <a:extLst>
              <a:ext uri="{FF2B5EF4-FFF2-40B4-BE49-F238E27FC236}">
                <a16:creationId xmlns:a16="http://schemas.microsoft.com/office/drawing/2014/main" id="{4DD743C5-CD83-FAFD-0A97-77BEBA5EC3A1}"/>
              </a:ext>
            </a:extLst>
          </p:cNvPr>
          <p:cNvSpPr txBox="1">
            <a:spLocks/>
          </p:cNvSpPr>
          <p:nvPr/>
        </p:nvSpPr>
        <p:spPr>
          <a:xfrm>
            <a:off x="504437" y="681730"/>
            <a:ext cx="10849363" cy="946673"/>
          </a:xfrm>
          <a:prstGeom prst="rect">
            <a:avLst/>
          </a:prstGeom>
          <a:solidFill>
            <a:schemeClr val="accent1">
              <a:alpha val="9027"/>
            </a:schemeClr>
          </a:solidFill>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US" dirty="0">
                <a:solidFill>
                  <a:schemeClr val="bg1"/>
                </a:solidFill>
                <a:latin typeface="Felix Titling" pitchFamily="82" charset="77"/>
              </a:rPr>
              <a:t>Residence, care and contact </a:t>
            </a:r>
          </a:p>
        </p:txBody>
      </p:sp>
    </p:spTree>
    <p:extLst>
      <p:ext uri="{BB962C8B-B14F-4D97-AF65-F5344CB8AC3E}">
        <p14:creationId xmlns:p14="http://schemas.microsoft.com/office/powerpoint/2010/main" val="3890420663"/>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alpha val="20334"/>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2138D-E296-3162-C695-00C3386FE730}"/>
              </a:ext>
            </a:extLst>
          </p:cNvPr>
          <p:cNvSpPr>
            <a:spLocks noGrp="1"/>
          </p:cNvSpPr>
          <p:nvPr>
            <p:ph type="title"/>
          </p:nvPr>
        </p:nvSpPr>
        <p:spPr>
          <a:xfrm>
            <a:off x="628171" y="0"/>
            <a:ext cx="3268494" cy="6858000"/>
          </a:xfrm>
          <a:solidFill>
            <a:schemeClr val="tx2"/>
          </a:solidFill>
          <a:ln/>
        </p:spPr>
        <p:style>
          <a:lnRef idx="3">
            <a:schemeClr val="lt1"/>
          </a:lnRef>
          <a:fillRef idx="1">
            <a:schemeClr val="accent1"/>
          </a:fillRef>
          <a:effectRef idx="1">
            <a:schemeClr val="accent1"/>
          </a:effectRef>
          <a:fontRef idx="minor">
            <a:schemeClr val="lt1"/>
          </a:fontRef>
        </p:style>
        <p:txBody>
          <a:bodyPr/>
          <a:lstStyle/>
          <a:p>
            <a:br>
              <a:rPr lang="en-US" dirty="0">
                <a:solidFill>
                  <a:schemeClr val="bg2"/>
                </a:solidFill>
              </a:rPr>
            </a:br>
            <a:br>
              <a:rPr lang="en-US" dirty="0">
                <a:solidFill>
                  <a:schemeClr val="bg2"/>
                </a:solidFill>
              </a:rPr>
            </a:br>
            <a:br>
              <a:rPr lang="en-US" dirty="0">
                <a:solidFill>
                  <a:schemeClr val="bg2"/>
                </a:solidFill>
              </a:rPr>
            </a:br>
            <a:r>
              <a:rPr lang="en-US" sz="4000" dirty="0">
                <a:solidFill>
                  <a:schemeClr val="bg2"/>
                </a:solidFill>
                <a:latin typeface="Felix Titling" pitchFamily="82" charset="77"/>
              </a:rPr>
              <a:t>The </a:t>
            </a:r>
            <a:br>
              <a:rPr lang="en-US" sz="4000" dirty="0">
                <a:solidFill>
                  <a:schemeClr val="bg2"/>
                </a:solidFill>
                <a:latin typeface="Felix Titling" pitchFamily="82" charset="77"/>
              </a:rPr>
            </a:br>
            <a:r>
              <a:rPr lang="en-US" sz="4000" dirty="0">
                <a:solidFill>
                  <a:schemeClr val="bg2"/>
                </a:solidFill>
                <a:latin typeface="Felix Titling" pitchFamily="82" charset="77"/>
              </a:rPr>
              <a:t>trend</a:t>
            </a:r>
            <a:br>
              <a:rPr lang="en-US" sz="4000" dirty="0">
                <a:solidFill>
                  <a:schemeClr val="bg2"/>
                </a:solidFill>
                <a:latin typeface="Felix Titling" pitchFamily="82" charset="77"/>
              </a:rPr>
            </a:br>
            <a:r>
              <a:rPr lang="en-US" sz="4000" dirty="0">
                <a:solidFill>
                  <a:schemeClr val="bg2"/>
                </a:solidFill>
                <a:latin typeface="Felix Titling" pitchFamily="82" charset="77"/>
              </a:rPr>
              <a:t>of cases</a:t>
            </a:r>
            <a:endParaRPr lang="en-US" dirty="0">
              <a:latin typeface="Felix Titling" pitchFamily="82" charset="77"/>
            </a:endParaRPr>
          </a:p>
        </p:txBody>
      </p:sp>
      <p:sp>
        <p:nvSpPr>
          <p:cNvPr id="3" name="Content Placeholder 2">
            <a:extLst>
              <a:ext uri="{FF2B5EF4-FFF2-40B4-BE49-F238E27FC236}">
                <a16:creationId xmlns:a16="http://schemas.microsoft.com/office/drawing/2014/main" id="{81919996-69E9-91F2-B796-8A9B1CDFD719}"/>
              </a:ext>
            </a:extLst>
          </p:cNvPr>
          <p:cNvSpPr>
            <a:spLocks noGrp="1"/>
          </p:cNvSpPr>
          <p:nvPr>
            <p:ph idx="1"/>
          </p:nvPr>
        </p:nvSpPr>
        <p:spPr>
          <a:xfrm>
            <a:off x="4260715" y="817104"/>
            <a:ext cx="6692630" cy="5624236"/>
          </a:xfrm>
        </p:spPr>
        <p:txBody>
          <a:bodyPr>
            <a:normAutofit/>
          </a:bodyPr>
          <a:lstStyle/>
          <a:p>
            <a:pPr marL="0" indent="0">
              <a:buNone/>
            </a:pPr>
            <a:r>
              <a:rPr lang="en-US" sz="2000" b="1" i="1" dirty="0">
                <a:solidFill>
                  <a:schemeClr val="tx2"/>
                </a:solidFill>
                <a:latin typeface="Goudy Old Style" panose="02020502050305020303" pitchFamily="18" charset="77"/>
              </a:rPr>
              <a:t>B v A Local Authority  </a:t>
            </a:r>
            <a:r>
              <a:rPr lang="en-US" sz="2000" b="1" dirty="0">
                <a:solidFill>
                  <a:schemeClr val="tx2"/>
                </a:solidFill>
                <a:latin typeface="Goudy Old Style" panose="02020502050305020303" pitchFamily="18" charset="77"/>
              </a:rPr>
              <a:t>[2019] EWCA Civ 913</a:t>
            </a:r>
            <a:endParaRPr lang="en-US" sz="2000" b="1" i="1" dirty="0">
              <a:solidFill>
                <a:schemeClr val="tx2"/>
              </a:solidFill>
              <a:latin typeface="Goudy Old Style" panose="02020502050305020303" pitchFamily="18" charset="77"/>
            </a:endParaRPr>
          </a:p>
          <a:p>
            <a:pPr lvl="1"/>
            <a:r>
              <a:rPr lang="en-US" sz="1800" i="0" dirty="0">
                <a:solidFill>
                  <a:schemeClr val="tx2"/>
                </a:solidFill>
                <a:latin typeface="Goudy Old Style" panose="02020502050305020303" pitchFamily="18" charset="77"/>
              </a:rPr>
              <a:t>For some people, decisions are so closely linked that different conclusions on capacity are incompatible. </a:t>
            </a:r>
          </a:p>
          <a:p>
            <a:pPr marL="274320" lvl="1" indent="0">
              <a:buNone/>
            </a:pPr>
            <a:endParaRPr lang="en-US" sz="1800" i="0" dirty="0">
              <a:solidFill>
                <a:schemeClr val="tx2"/>
              </a:solidFill>
              <a:latin typeface="Goudy Old Style" panose="02020502050305020303" pitchFamily="18" charset="77"/>
            </a:endParaRPr>
          </a:p>
          <a:p>
            <a:pPr marL="0" indent="0">
              <a:buNone/>
            </a:pPr>
            <a:r>
              <a:rPr lang="en-US" sz="2000" b="1" i="1" dirty="0">
                <a:solidFill>
                  <a:schemeClr val="tx2"/>
                </a:solidFill>
                <a:latin typeface="Goudy Old Style" panose="02020502050305020303" pitchFamily="18" charset="77"/>
              </a:rPr>
              <a:t>Tower Hamlets v A &amp; Anor </a:t>
            </a:r>
            <a:r>
              <a:rPr lang="en-US" sz="2000" b="1" dirty="0">
                <a:solidFill>
                  <a:schemeClr val="tx2"/>
                </a:solidFill>
                <a:latin typeface="Goudy Old Style" panose="02020502050305020303" pitchFamily="18" charset="77"/>
              </a:rPr>
              <a:t>[2020] EWCOP 21</a:t>
            </a:r>
            <a:endParaRPr lang="en-US" sz="2000" b="1" i="1" dirty="0">
              <a:solidFill>
                <a:schemeClr val="tx2"/>
              </a:solidFill>
              <a:latin typeface="Goudy Old Style" panose="02020502050305020303" pitchFamily="18" charset="77"/>
            </a:endParaRPr>
          </a:p>
          <a:p>
            <a:pPr lvl="1"/>
            <a:r>
              <a:rPr lang="en-US" sz="1800" dirty="0">
                <a:solidFill>
                  <a:schemeClr val="tx2"/>
                </a:solidFill>
                <a:latin typeface="Goudy Old Style" panose="02020502050305020303" pitchFamily="18" charset="77"/>
              </a:rPr>
              <a:t>‘</a:t>
            </a:r>
            <a:r>
              <a:rPr lang="en-US" sz="1800" i="1" dirty="0">
                <a:solidFill>
                  <a:schemeClr val="tx2"/>
                </a:solidFill>
                <a:latin typeface="Goudy Old Style" panose="02020502050305020303" pitchFamily="18" charset="77"/>
              </a:rPr>
              <a:t>It is not necessary to make a capacitous decision about care in order to make a capacitous decision about residence</a:t>
            </a:r>
            <a:r>
              <a:rPr lang="en-US" sz="1800" dirty="0">
                <a:solidFill>
                  <a:schemeClr val="tx2"/>
                </a:solidFill>
                <a:latin typeface="Goudy Old Style" panose="02020502050305020303" pitchFamily="18" charset="77"/>
              </a:rPr>
              <a:t>.’</a:t>
            </a:r>
          </a:p>
          <a:p>
            <a:pPr marL="274320" lvl="1" indent="0">
              <a:buNone/>
            </a:pPr>
            <a:endParaRPr lang="en-US" sz="1800" b="1" i="1" dirty="0">
              <a:solidFill>
                <a:schemeClr val="tx2"/>
              </a:solidFill>
              <a:latin typeface="Goudy Old Style" panose="02020502050305020303" pitchFamily="18" charset="77"/>
            </a:endParaRPr>
          </a:p>
          <a:p>
            <a:pPr marL="0" indent="0">
              <a:buNone/>
            </a:pPr>
            <a:r>
              <a:rPr lang="en-US" sz="2000" b="1" i="1" dirty="0">
                <a:solidFill>
                  <a:schemeClr val="tx2"/>
                </a:solidFill>
                <a:latin typeface="Goudy Old Style" panose="02020502050305020303" pitchFamily="18" charset="77"/>
              </a:rPr>
              <a:t>Liverpool CC v CMW </a:t>
            </a:r>
            <a:r>
              <a:rPr lang="en-US" sz="2000" b="1" dirty="0">
                <a:solidFill>
                  <a:schemeClr val="tx2"/>
                </a:solidFill>
                <a:latin typeface="Goudy Old Style" panose="02020502050305020303" pitchFamily="18" charset="77"/>
              </a:rPr>
              <a:t>[2021] EWCOP 50 </a:t>
            </a:r>
          </a:p>
          <a:p>
            <a:pPr lvl="1"/>
            <a:r>
              <a:rPr lang="en-US" sz="1800" i="0" dirty="0">
                <a:solidFill>
                  <a:schemeClr val="tx2"/>
                </a:solidFill>
                <a:latin typeface="Goudy Old Style" panose="02020502050305020303" pitchFamily="18" charset="77"/>
              </a:rPr>
              <a:t>Artificial to not consider residence and care together </a:t>
            </a:r>
            <a:r>
              <a:rPr lang="en-US" sz="1800" b="1" i="0" dirty="0">
                <a:solidFill>
                  <a:schemeClr val="tx2"/>
                </a:solidFill>
                <a:latin typeface="Goudy Old Style" panose="02020502050305020303" pitchFamily="18" charset="77"/>
              </a:rPr>
              <a:t>if </a:t>
            </a:r>
            <a:r>
              <a:rPr lang="en-US" sz="1800" i="0" dirty="0">
                <a:solidFill>
                  <a:schemeClr val="tx2"/>
                </a:solidFill>
                <a:latin typeface="Goudy Old Style" panose="02020502050305020303" pitchFamily="18" charset="77"/>
              </a:rPr>
              <a:t>the nature of the person’s needs means that the two questions for them are interrelated and not separable. </a:t>
            </a:r>
          </a:p>
          <a:p>
            <a:pPr marL="274320" lvl="1" indent="0">
              <a:buNone/>
            </a:pPr>
            <a:endParaRPr lang="en-US" sz="1800" i="0" dirty="0">
              <a:solidFill>
                <a:schemeClr val="tx2"/>
              </a:solidFill>
              <a:latin typeface="Goudy Old Style" panose="02020502050305020303" pitchFamily="18" charset="77"/>
            </a:endParaRPr>
          </a:p>
          <a:p>
            <a:pPr marL="0" indent="0">
              <a:buNone/>
            </a:pPr>
            <a:r>
              <a:rPr lang="en-US" sz="2000" b="1" i="1" dirty="0">
                <a:solidFill>
                  <a:schemeClr val="tx2"/>
                </a:solidFill>
                <a:latin typeface="Goudy Old Style" panose="02020502050305020303" pitchFamily="18" charset="77"/>
              </a:rPr>
              <a:t>Re CLF </a:t>
            </a:r>
            <a:r>
              <a:rPr lang="en-US" sz="2000" b="1" dirty="0">
                <a:solidFill>
                  <a:schemeClr val="tx2"/>
                </a:solidFill>
                <a:latin typeface="Goudy Old Style" panose="02020502050305020303" pitchFamily="18" charset="77"/>
              </a:rPr>
              <a:t>[2024] EWCOP 11</a:t>
            </a:r>
            <a:endParaRPr lang="en-US" sz="2000" b="1" i="1" dirty="0">
              <a:solidFill>
                <a:schemeClr val="tx2"/>
              </a:solidFill>
              <a:latin typeface="Goudy Old Style" panose="02020502050305020303" pitchFamily="18" charset="77"/>
            </a:endParaRPr>
          </a:p>
          <a:p>
            <a:pPr lvl="1"/>
            <a:r>
              <a:rPr lang="en-US" sz="1800" i="0" dirty="0">
                <a:solidFill>
                  <a:schemeClr val="tx2"/>
                </a:solidFill>
                <a:latin typeface="Goudy Old Style" panose="02020502050305020303" pitchFamily="18" charset="77"/>
              </a:rPr>
              <a:t>‘</a:t>
            </a:r>
            <a:r>
              <a:rPr lang="en-US" sz="1800" i="1" dirty="0">
                <a:solidFill>
                  <a:schemeClr val="tx2"/>
                </a:solidFill>
                <a:latin typeface="Goudy Old Style" panose="02020502050305020303" pitchFamily="18" charset="77"/>
              </a:rPr>
              <a:t>Care is not simply a “given”: the choice of residence will itself determine the level and kind of care required</a:t>
            </a:r>
            <a:r>
              <a:rPr lang="en-US" sz="1800" dirty="0">
                <a:solidFill>
                  <a:schemeClr val="tx2"/>
                </a:solidFill>
                <a:latin typeface="Goudy Old Style" panose="02020502050305020303" pitchFamily="18" charset="77"/>
              </a:rPr>
              <a:t>’</a:t>
            </a:r>
            <a:endParaRPr lang="en-US" sz="1800" i="0" dirty="0">
              <a:solidFill>
                <a:schemeClr val="tx2"/>
              </a:solidFill>
              <a:latin typeface="Goudy Old Style" panose="02020502050305020303" pitchFamily="18" charset="77"/>
            </a:endParaRPr>
          </a:p>
        </p:txBody>
      </p:sp>
      <p:pic>
        <p:nvPicPr>
          <p:cNvPr id="4" name="Picture 3">
            <a:extLst>
              <a:ext uri="{FF2B5EF4-FFF2-40B4-BE49-F238E27FC236}">
                <a16:creationId xmlns:a16="http://schemas.microsoft.com/office/drawing/2014/main" id="{E37011F6-2D0A-EF24-8FE9-D69544894B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7309" y="6138358"/>
            <a:ext cx="3629891" cy="439233"/>
          </a:xfrm>
          <a:prstGeom prst="rect">
            <a:avLst/>
          </a:prstGeom>
        </p:spPr>
      </p:pic>
    </p:spTree>
    <p:extLst>
      <p:ext uri="{BB962C8B-B14F-4D97-AF65-F5344CB8AC3E}">
        <p14:creationId xmlns:p14="http://schemas.microsoft.com/office/powerpoint/2010/main" val="2596846736"/>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B9309A7-C1AD-FBD3-D2D2-D0921F467B0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E896EC4-0C7B-9437-46A3-7ABA9F831E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7309" y="6138358"/>
            <a:ext cx="3629891" cy="439233"/>
          </a:xfrm>
          <a:prstGeom prst="rect">
            <a:avLst/>
          </a:prstGeom>
        </p:spPr>
      </p:pic>
      <p:sp>
        <p:nvSpPr>
          <p:cNvPr id="2" name="Title 1">
            <a:extLst>
              <a:ext uri="{FF2B5EF4-FFF2-40B4-BE49-F238E27FC236}">
                <a16:creationId xmlns:a16="http://schemas.microsoft.com/office/drawing/2014/main" id="{87676AA8-9AC0-72CD-76DC-067360A6D1D9}"/>
              </a:ext>
            </a:extLst>
          </p:cNvPr>
          <p:cNvSpPr txBox="1">
            <a:spLocks/>
          </p:cNvSpPr>
          <p:nvPr/>
        </p:nvSpPr>
        <p:spPr>
          <a:xfrm>
            <a:off x="671318" y="280409"/>
            <a:ext cx="10849363" cy="946673"/>
          </a:xfrm>
          <a:prstGeom prst="rect">
            <a:avLst/>
          </a:prstGeom>
          <a:solidFill>
            <a:schemeClr val="accent1">
              <a:alpha val="9027"/>
            </a:schemeClr>
          </a:solidFill>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US" dirty="0">
                <a:solidFill>
                  <a:schemeClr val="bg1"/>
                </a:solidFill>
                <a:latin typeface="Felix Titling" pitchFamily="82" charset="77"/>
              </a:rPr>
              <a:t>BC and CC</a:t>
            </a:r>
          </a:p>
        </p:txBody>
      </p:sp>
      <p:sp>
        <p:nvSpPr>
          <p:cNvPr id="9" name="Content Placeholder 2">
            <a:extLst>
              <a:ext uri="{FF2B5EF4-FFF2-40B4-BE49-F238E27FC236}">
                <a16:creationId xmlns:a16="http://schemas.microsoft.com/office/drawing/2014/main" id="{1BB66C11-BFEE-0DB9-3B9C-A41B60603787}"/>
              </a:ext>
            </a:extLst>
          </p:cNvPr>
          <p:cNvSpPr>
            <a:spLocks noGrp="1"/>
          </p:cNvSpPr>
          <p:nvPr>
            <p:ph idx="1"/>
          </p:nvPr>
        </p:nvSpPr>
        <p:spPr>
          <a:xfrm>
            <a:off x="671318" y="1397115"/>
            <a:ext cx="10979082" cy="4741243"/>
          </a:xfrm>
          <a:solidFill>
            <a:schemeClr val="tx2">
              <a:lumMod val="75000"/>
              <a:alpha val="83422"/>
            </a:schemeClr>
          </a:solidFill>
        </p:spPr>
        <p:txBody>
          <a:bodyPr>
            <a:normAutofit/>
          </a:bodyPr>
          <a:lstStyle/>
          <a:p>
            <a:pPr marL="0" indent="0">
              <a:buNone/>
            </a:pPr>
            <a:r>
              <a:rPr lang="en-US" sz="2000" b="1" i="1" u="sng" dirty="0">
                <a:solidFill>
                  <a:schemeClr val="bg1"/>
                </a:solidFill>
                <a:latin typeface="Goudy Old Style" panose="02020502050305020303" pitchFamily="18" charset="77"/>
              </a:rPr>
              <a:t>Lancashire CC v BC &amp; Anor </a:t>
            </a:r>
            <a:r>
              <a:rPr lang="en-US" sz="2000" b="1" u="sng" dirty="0">
                <a:solidFill>
                  <a:schemeClr val="bg1"/>
                </a:solidFill>
                <a:latin typeface="Goudy Old Style" panose="02020502050305020303" pitchFamily="18" charset="77"/>
              </a:rPr>
              <a:t>[2026] EWCOP 18</a:t>
            </a:r>
            <a:endParaRPr lang="en-US" sz="2000" b="1" i="1" u="sng" dirty="0">
              <a:solidFill>
                <a:schemeClr val="bg1"/>
              </a:solidFill>
              <a:latin typeface="Goudy Old Style" panose="02020502050305020303" pitchFamily="18" charset="77"/>
            </a:endParaRPr>
          </a:p>
          <a:p>
            <a:pPr marL="285750" indent="-285750">
              <a:buFont typeface="Arial" panose="020B0604020202020204" pitchFamily="34" charset="0"/>
              <a:buChar char="•"/>
            </a:pPr>
            <a:r>
              <a:rPr lang="en-US" sz="2000" dirty="0">
                <a:solidFill>
                  <a:schemeClr val="bg1"/>
                </a:solidFill>
                <a:latin typeface="Goudy Old Style" panose="02020502050305020303" pitchFamily="18" charset="77"/>
              </a:rPr>
              <a:t>What is the ‘matter’ in respect of which a decision is required? Hypotheticals are unhelpful. </a:t>
            </a:r>
          </a:p>
          <a:p>
            <a:pPr marL="285750" indent="-285750">
              <a:buFont typeface="Arial" panose="020B0604020202020204" pitchFamily="34" charset="0"/>
              <a:buChar char="•"/>
            </a:pPr>
            <a:r>
              <a:rPr lang="en-US" sz="2000" dirty="0">
                <a:solidFill>
                  <a:schemeClr val="bg1"/>
                </a:solidFill>
                <a:latin typeface="Goudy Old Style" panose="02020502050305020303" pitchFamily="18" charset="77"/>
              </a:rPr>
              <a:t>§40: </a:t>
            </a:r>
            <a:r>
              <a:rPr lang="en-US" sz="2000" i="1" dirty="0">
                <a:solidFill>
                  <a:schemeClr val="bg1"/>
                </a:solidFill>
                <a:latin typeface="Goudy Old Style" panose="02020502050305020303" pitchFamily="18" charset="77"/>
              </a:rPr>
              <a:t>‘It is almost meaningless to say that BC has capacity to make decisions about residence when, absent capacity to make decisions about care, support, and contact with others, any choice about residence would be illusory. If BC’s best interests lay in her care and support being provided at placement X rather than placement Y, then BC could not choose to live at placement Y: she would not have a choice of residence open to her.’</a:t>
            </a:r>
            <a:endParaRPr lang="en-US" sz="2000" dirty="0">
              <a:solidFill>
                <a:schemeClr val="bg1"/>
              </a:solidFill>
              <a:latin typeface="Goudy Old Style" panose="02020502050305020303" pitchFamily="18" charset="77"/>
            </a:endParaRPr>
          </a:p>
          <a:p>
            <a:pPr marL="285750" indent="-285750">
              <a:buFont typeface="Arial" panose="020B0604020202020204" pitchFamily="34" charset="0"/>
              <a:buChar char="•"/>
            </a:pPr>
            <a:r>
              <a:rPr lang="en-US" sz="2000" dirty="0">
                <a:solidFill>
                  <a:schemeClr val="bg1"/>
                </a:solidFill>
                <a:latin typeface="Goudy Old Style" panose="02020502050305020303" pitchFamily="18" charset="77"/>
              </a:rPr>
              <a:t>Focus on the practical implications of the declarations. </a:t>
            </a:r>
          </a:p>
          <a:p>
            <a:pPr marL="285750" indent="-285750">
              <a:buFont typeface="Arial" panose="020B0604020202020204" pitchFamily="34" charset="0"/>
              <a:buChar char="•"/>
            </a:pPr>
            <a:endParaRPr lang="en-US" sz="2000" b="1" i="1" u="sng" dirty="0">
              <a:solidFill>
                <a:schemeClr val="bg1"/>
              </a:solidFill>
              <a:latin typeface="Goudy Old Style" panose="02020502050305020303" pitchFamily="18" charset="77"/>
            </a:endParaRPr>
          </a:p>
          <a:p>
            <a:pPr marL="0" indent="0">
              <a:buNone/>
            </a:pPr>
            <a:r>
              <a:rPr lang="en-US" sz="2000" b="1" i="1" u="sng" dirty="0">
                <a:solidFill>
                  <a:schemeClr val="bg1"/>
                </a:solidFill>
                <a:latin typeface="Goudy Old Style" panose="02020502050305020303" pitchFamily="18" charset="77"/>
              </a:rPr>
              <a:t>Bristol CC v CC &amp; Ors </a:t>
            </a:r>
            <a:r>
              <a:rPr lang="en-US" sz="2000" b="1" u="sng" dirty="0">
                <a:solidFill>
                  <a:schemeClr val="bg1"/>
                </a:solidFill>
                <a:latin typeface="Goudy Old Style" panose="02020502050305020303" pitchFamily="18" charset="77"/>
              </a:rPr>
              <a:t>[2026] EWCOP 19 </a:t>
            </a:r>
          </a:p>
          <a:p>
            <a:pPr marL="285750" indent="-285750">
              <a:buFont typeface="Arial" panose="020B0604020202020204" pitchFamily="34" charset="0"/>
              <a:buChar char="•"/>
            </a:pPr>
            <a:r>
              <a:rPr lang="en-GB" sz="2000" i="1" dirty="0">
                <a:solidFill>
                  <a:schemeClr val="bg1"/>
                </a:solidFill>
                <a:latin typeface="Goudy Old Style" panose="02020502050305020303" pitchFamily="18" charset="77"/>
              </a:rPr>
              <a:t>‘The relevant information connected with decisions about residence on the facts of this case must include the reasons for the care and support CC needs and the importance of having such support, which I have concluded CC lacks capacity to decide. To divorce the matters of care and support from the issue of residence does not reflect the reality of the decision under consideration and could, in my judgment, be artificial.’</a:t>
            </a:r>
            <a:endParaRPr lang="en-GB" sz="2000" dirty="0">
              <a:solidFill>
                <a:schemeClr val="bg1"/>
              </a:solidFill>
              <a:latin typeface="Goudy Old Style" panose="02020502050305020303" pitchFamily="18" charset="77"/>
            </a:endParaRPr>
          </a:p>
          <a:p>
            <a:pPr marL="285750" indent="-285750">
              <a:buFont typeface="Arial" panose="020B0604020202020204" pitchFamily="34" charset="0"/>
              <a:buChar char="•"/>
            </a:pPr>
            <a:endParaRPr lang="en-US" i="1" dirty="0"/>
          </a:p>
          <a:p>
            <a:endParaRPr lang="en-US" i="1" dirty="0"/>
          </a:p>
          <a:p>
            <a:endParaRPr lang="en-US" i="1" dirty="0"/>
          </a:p>
        </p:txBody>
      </p:sp>
    </p:spTree>
    <p:extLst>
      <p:ext uri="{BB962C8B-B14F-4D97-AF65-F5344CB8AC3E}">
        <p14:creationId xmlns:p14="http://schemas.microsoft.com/office/powerpoint/2010/main" val="2495456026"/>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alpha val="20000"/>
          </a:schemeClr>
        </a:solidFill>
        <a:effectLst/>
      </p:bgPr>
    </p:bg>
    <p:spTree>
      <p:nvGrpSpPr>
        <p:cNvPr id="1" name="">
          <a:extLst>
            <a:ext uri="{FF2B5EF4-FFF2-40B4-BE49-F238E27FC236}">
              <a16:creationId xmlns:a16="http://schemas.microsoft.com/office/drawing/2014/main" id="{AC19253A-C424-3DA8-A279-861C07A43D8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1393C3C-2501-C0F5-F6D3-4356CEB3D7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7309" y="6138358"/>
            <a:ext cx="3629891" cy="439233"/>
          </a:xfrm>
          <a:prstGeom prst="rect">
            <a:avLst/>
          </a:prstGeom>
        </p:spPr>
      </p:pic>
      <p:sp>
        <p:nvSpPr>
          <p:cNvPr id="2" name="Title 1">
            <a:extLst>
              <a:ext uri="{FF2B5EF4-FFF2-40B4-BE49-F238E27FC236}">
                <a16:creationId xmlns:a16="http://schemas.microsoft.com/office/drawing/2014/main" id="{A9C77CF4-E0BF-21D2-AD83-6C6F226C3B7E}"/>
              </a:ext>
            </a:extLst>
          </p:cNvPr>
          <p:cNvSpPr>
            <a:spLocks noGrp="1"/>
          </p:cNvSpPr>
          <p:nvPr>
            <p:ph type="title"/>
          </p:nvPr>
        </p:nvSpPr>
        <p:spPr>
          <a:xfrm>
            <a:off x="671317" y="817104"/>
            <a:ext cx="10849363" cy="946673"/>
          </a:xfrm>
          <a:solidFill>
            <a:schemeClr val="accent1">
              <a:alpha val="9027"/>
            </a:schemeClr>
          </a:solidFill>
        </p:spPr>
        <p:txBody>
          <a:bodyPr>
            <a:normAutofit/>
          </a:bodyPr>
          <a:lstStyle/>
          <a:p>
            <a:pPr algn="ctr"/>
            <a:r>
              <a:rPr lang="en-US" dirty="0">
                <a:solidFill>
                  <a:schemeClr val="tx2"/>
                </a:solidFill>
                <a:latin typeface="Felix Titling" pitchFamily="82" charset="77"/>
              </a:rPr>
              <a:t>Marriage and sex</a:t>
            </a:r>
          </a:p>
        </p:txBody>
      </p:sp>
      <p:sp>
        <p:nvSpPr>
          <p:cNvPr id="3" name="Content Placeholder 2">
            <a:extLst>
              <a:ext uri="{FF2B5EF4-FFF2-40B4-BE49-F238E27FC236}">
                <a16:creationId xmlns:a16="http://schemas.microsoft.com/office/drawing/2014/main" id="{74636A0D-9BAA-FCD7-3EDA-498EC1FB7D6C}"/>
              </a:ext>
            </a:extLst>
          </p:cNvPr>
          <p:cNvSpPr>
            <a:spLocks noGrp="1"/>
          </p:cNvSpPr>
          <p:nvPr>
            <p:ph idx="1"/>
          </p:nvPr>
        </p:nvSpPr>
        <p:spPr>
          <a:xfrm>
            <a:off x="671317" y="2123574"/>
            <a:ext cx="10849362" cy="4135877"/>
          </a:xfrm>
        </p:spPr>
        <p:txBody>
          <a:bodyPr/>
          <a:lstStyle/>
          <a:p>
            <a:pPr marL="0" indent="0">
              <a:buNone/>
            </a:pPr>
            <a:r>
              <a:rPr lang="en-US" sz="2800" b="1" dirty="0">
                <a:solidFill>
                  <a:schemeClr val="tx2"/>
                </a:solidFill>
                <a:latin typeface="Goudy Old Style" panose="02020502050305020303" pitchFamily="18" charset="77"/>
              </a:rPr>
              <a:t>What overlaps?</a:t>
            </a:r>
          </a:p>
          <a:p>
            <a:endParaRPr lang="en-US" sz="2800" b="1" dirty="0">
              <a:solidFill>
                <a:schemeClr val="tx2"/>
              </a:solidFill>
              <a:latin typeface="Goudy Old Style" panose="02020502050305020303" pitchFamily="18" charset="77"/>
            </a:endParaRPr>
          </a:p>
          <a:p>
            <a:pPr marL="0" indent="0">
              <a:buNone/>
            </a:pPr>
            <a:r>
              <a:rPr lang="en-US" sz="2000" i="1" u="sng" dirty="0">
                <a:solidFill>
                  <a:schemeClr val="tx2"/>
                </a:solidFill>
                <a:latin typeface="Goudy Old Style" panose="02020502050305020303" pitchFamily="18" charset="77"/>
              </a:rPr>
              <a:t>Sex:</a:t>
            </a:r>
            <a:r>
              <a:rPr lang="en-US" sz="2000" i="1" dirty="0">
                <a:solidFill>
                  <a:schemeClr val="tx2"/>
                </a:solidFill>
                <a:latin typeface="Goudy Old Style" panose="02020502050305020303" pitchFamily="18" charset="77"/>
              </a:rPr>
              <a:t> Re JB </a:t>
            </a:r>
            <a:r>
              <a:rPr lang="en-US" sz="2000" dirty="0">
                <a:solidFill>
                  <a:schemeClr val="tx2"/>
                </a:solidFill>
                <a:latin typeface="Goudy Old Style" panose="02020502050305020303" pitchFamily="18" charset="77"/>
              </a:rPr>
              <a:t>[2019] UKSC 52 – usually generalised, forward-looking (not relating to a specific person)</a:t>
            </a:r>
          </a:p>
          <a:p>
            <a:pPr marL="0" indent="0">
              <a:buNone/>
            </a:pPr>
            <a:r>
              <a:rPr lang="en-US" sz="2000" dirty="0">
                <a:solidFill>
                  <a:schemeClr val="tx2"/>
                </a:solidFill>
                <a:latin typeface="Goudy Old Style" panose="02020502050305020303" pitchFamily="18" charset="77"/>
              </a:rPr>
              <a:t>The other person must have the ability to and consent before and throughout.</a:t>
            </a:r>
          </a:p>
          <a:p>
            <a:pPr marL="0" indent="0">
              <a:buNone/>
            </a:pPr>
            <a:r>
              <a:rPr lang="en-US" sz="2000" dirty="0">
                <a:solidFill>
                  <a:schemeClr val="tx2"/>
                </a:solidFill>
                <a:latin typeface="Goudy Old Style" panose="02020502050305020303" pitchFamily="18" charset="77"/>
              </a:rPr>
              <a:t>Nature of the act, foreseeable consequences, risks. </a:t>
            </a:r>
          </a:p>
          <a:p>
            <a:endParaRPr lang="en-US" sz="2000" dirty="0">
              <a:solidFill>
                <a:schemeClr val="tx2"/>
              </a:solidFill>
              <a:latin typeface="Goudy Old Style" panose="02020502050305020303" pitchFamily="18" charset="77"/>
            </a:endParaRPr>
          </a:p>
          <a:p>
            <a:pPr marL="0" indent="0">
              <a:buNone/>
            </a:pPr>
            <a:r>
              <a:rPr lang="en-US" sz="2000" u="sng" dirty="0">
                <a:solidFill>
                  <a:schemeClr val="tx2"/>
                </a:solidFill>
                <a:latin typeface="Goudy Old Style" panose="02020502050305020303" pitchFamily="18" charset="77"/>
              </a:rPr>
              <a:t>Marriage</a:t>
            </a:r>
            <a:r>
              <a:rPr lang="en-US" sz="2000" dirty="0">
                <a:solidFill>
                  <a:schemeClr val="tx2"/>
                </a:solidFill>
                <a:latin typeface="Goudy Old Style" panose="02020502050305020303" pitchFamily="18" charset="77"/>
              </a:rPr>
              <a:t>: </a:t>
            </a:r>
            <a:r>
              <a:rPr lang="en-US" sz="2000" i="1" dirty="0">
                <a:solidFill>
                  <a:schemeClr val="tx2"/>
                </a:solidFill>
                <a:latin typeface="Goudy Old Style" panose="02020502050305020303" pitchFamily="18" charset="77"/>
              </a:rPr>
              <a:t>EKK </a:t>
            </a:r>
            <a:r>
              <a:rPr lang="en-US" sz="2000" dirty="0">
                <a:solidFill>
                  <a:schemeClr val="tx2"/>
                </a:solidFill>
                <a:latin typeface="Goudy Old Style" panose="02020502050305020303" pitchFamily="18" charset="77"/>
              </a:rPr>
              <a:t>[2025] EWCOP 42 – generalised and not specific to a person</a:t>
            </a:r>
          </a:p>
          <a:p>
            <a:pPr marL="0" indent="0">
              <a:buNone/>
            </a:pPr>
            <a:r>
              <a:rPr lang="en-US" sz="2000" dirty="0">
                <a:solidFill>
                  <a:schemeClr val="tx2"/>
                </a:solidFill>
                <a:latin typeface="Goudy Old Style" panose="02020502050305020303" pitchFamily="18" charset="77"/>
              </a:rPr>
              <a:t>Nature of the contract, duties and responsibilities </a:t>
            </a:r>
            <a:r>
              <a:rPr lang="en-US" sz="2000" i="1" dirty="0">
                <a:solidFill>
                  <a:schemeClr val="tx2"/>
                </a:solidFill>
                <a:latin typeface="Goudy Old Style" panose="02020502050305020303" pitchFamily="18" charset="77"/>
              </a:rPr>
              <a:t>normally </a:t>
            </a:r>
            <a:r>
              <a:rPr lang="en-US" sz="2000" dirty="0">
                <a:solidFill>
                  <a:schemeClr val="tx2"/>
                </a:solidFill>
                <a:latin typeface="Goudy Old Style" panose="02020502050305020303" pitchFamily="18" charset="77"/>
              </a:rPr>
              <a:t>attached, impact on a will. </a:t>
            </a:r>
          </a:p>
        </p:txBody>
      </p:sp>
    </p:spTree>
    <p:extLst>
      <p:ext uri="{BB962C8B-B14F-4D97-AF65-F5344CB8AC3E}">
        <p14:creationId xmlns:p14="http://schemas.microsoft.com/office/powerpoint/2010/main" val="1068211954"/>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320FF89-6F9F-9A42-1154-C95E9DD90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4515BD-C016-97DA-26CA-67394839D0B7}"/>
              </a:ext>
            </a:extLst>
          </p:cNvPr>
          <p:cNvSpPr>
            <a:spLocks noGrp="1"/>
          </p:cNvSpPr>
          <p:nvPr>
            <p:ph type="title"/>
          </p:nvPr>
        </p:nvSpPr>
        <p:spPr>
          <a:xfrm>
            <a:off x="628171" y="0"/>
            <a:ext cx="3268494" cy="6858000"/>
          </a:xfrm>
          <a:solidFill>
            <a:schemeClr val="tx2"/>
          </a:solidFill>
          <a:ln/>
        </p:spPr>
        <p:style>
          <a:lnRef idx="3">
            <a:schemeClr val="lt1"/>
          </a:lnRef>
          <a:fillRef idx="1">
            <a:schemeClr val="accent1"/>
          </a:fillRef>
          <a:effectRef idx="1">
            <a:schemeClr val="accent1"/>
          </a:effectRef>
          <a:fontRef idx="minor">
            <a:schemeClr val="lt1"/>
          </a:fontRef>
        </p:style>
        <p:txBody>
          <a:bodyPr/>
          <a:lstStyle/>
          <a:p>
            <a:br>
              <a:rPr lang="en-US" dirty="0">
                <a:solidFill>
                  <a:schemeClr val="bg2"/>
                </a:solidFill>
              </a:rPr>
            </a:br>
            <a:br>
              <a:rPr lang="en-US" dirty="0">
                <a:solidFill>
                  <a:schemeClr val="bg2"/>
                </a:solidFill>
              </a:rPr>
            </a:br>
            <a:br>
              <a:rPr lang="en-US" dirty="0">
                <a:solidFill>
                  <a:schemeClr val="bg2"/>
                </a:solidFill>
              </a:rPr>
            </a:br>
            <a:r>
              <a:rPr lang="en-US" sz="4000" dirty="0">
                <a:solidFill>
                  <a:schemeClr val="bg2"/>
                </a:solidFill>
                <a:latin typeface="Felix Titling" pitchFamily="82" charset="77"/>
              </a:rPr>
              <a:t>Cases </a:t>
            </a:r>
            <a:br>
              <a:rPr lang="en-US" sz="4000" dirty="0">
                <a:solidFill>
                  <a:schemeClr val="bg2"/>
                </a:solidFill>
                <a:latin typeface="Felix Titling" pitchFamily="82" charset="77"/>
              </a:rPr>
            </a:br>
            <a:r>
              <a:rPr lang="en-US" sz="4000" dirty="0">
                <a:solidFill>
                  <a:schemeClr val="bg2"/>
                </a:solidFill>
                <a:latin typeface="Felix Titling" pitchFamily="82" charset="77"/>
              </a:rPr>
              <a:t>past</a:t>
            </a:r>
            <a:endParaRPr lang="en-US" dirty="0">
              <a:latin typeface="Felix Titling" pitchFamily="82" charset="77"/>
            </a:endParaRPr>
          </a:p>
        </p:txBody>
      </p:sp>
      <p:sp>
        <p:nvSpPr>
          <p:cNvPr id="3" name="Content Placeholder 2">
            <a:extLst>
              <a:ext uri="{FF2B5EF4-FFF2-40B4-BE49-F238E27FC236}">
                <a16:creationId xmlns:a16="http://schemas.microsoft.com/office/drawing/2014/main" id="{CDBB2733-8B4A-CD52-AA27-E2D32DB51027}"/>
              </a:ext>
            </a:extLst>
          </p:cNvPr>
          <p:cNvSpPr>
            <a:spLocks noGrp="1"/>
          </p:cNvSpPr>
          <p:nvPr>
            <p:ph idx="1"/>
          </p:nvPr>
        </p:nvSpPr>
        <p:spPr>
          <a:xfrm>
            <a:off x="4236651" y="616882"/>
            <a:ext cx="6692630" cy="5624236"/>
          </a:xfrm>
        </p:spPr>
        <p:txBody>
          <a:bodyPr>
            <a:normAutofit/>
          </a:bodyPr>
          <a:lstStyle/>
          <a:p>
            <a:pPr marL="0" indent="0">
              <a:buNone/>
            </a:pPr>
            <a:r>
              <a:rPr lang="en-US" sz="1800" b="1" i="1" dirty="0">
                <a:latin typeface="Goudy Old Style" panose="02020502050305020303" pitchFamily="18" charset="77"/>
              </a:rPr>
              <a:t>Sheffield CC v E </a:t>
            </a:r>
            <a:r>
              <a:rPr lang="en-US" sz="1800" b="1" dirty="0">
                <a:latin typeface="Goudy Old Style" panose="02020502050305020303" pitchFamily="18" charset="77"/>
              </a:rPr>
              <a:t>[2004] EWHC 2808</a:t>
            </a:r>
            <a:endParaRPr lang="en-US" sz="1800" b="1" i="1" dirty="0">
              <a:latin typeface="Goudy Old Style" panose="02020502050305020303" pitchFamily="18" charset="77"/>
            </a:endParaRPr>
          </a:p>
          <a:p>
            <a:pPr lvl="1"/>
            <a:r>
              <a:rPr lang="en-US" sz="1800" dirty="0">
                <a:latin typeface="Goudy Old Style" panose="02020502050305020303" pitchFamily="18" charset="77"/>
              </a:rPr>
              <a:t>To be mentally capable of understanding the duties and responsibilities that </a:t>
            </a:r>
            <a:r>
              <a:rPr lang="en-US" sz="1800" b="1" dirty="0">
                <a:latin typeface="Goudy Old Style" panose="02020502050305020303" pitchFamily="18" charset="77"/>
              </a:rPr>
              <a:t>normally </a:t>
            </a:r>
            <a:r>
              <a:rPr lang="en-US" sz="1800" dirty="0">
                <a:latin typeface="Goudy Old Style" panose="02020502050305020303" pitchFamily="18" charset="77"/>
              </a:rPr>
              <a:t>attach to marriage</a:t>
            </a:r>
          </a:p>
          <a:p>
            <a:endParaRPr lang="en-US" sz="1800" b="1" i="1" dirty="0">
              <a:latin typeface="Goudy Old Style" panose="02020502050305020303" pitchFamily="18" charset="77"/>
            </a:endParaRPr>
          </a:p>
          <a:p>
            <a:pPr marL="0" indent="0">
              <a:buNone/>
            </a:pPr>
            <a:r>
              <a:rPr lang="en-US" sz="1800" b="1" i="1" dirty="0">
                <a:latin typeface="Goudy Old Style" panose="02020502050305020303" pitchFamily="18" charset="77"/>
              </a:rPr>
              <a:t>PC &amp; Anor v City of York Council </a:t>
            </a:r>
            <a:r>
              <a:rPr lang="en-US" sz="1800" b="1" dirty="0">
                <a:latin typeface="Goudy Old Style" panose="02020502050305020303" pitchFamily="18" charset="77"/>
              </a:rPr>
              <a:t>[2013] EWCA Civ 478</a:t>
            </a:r>
            <a:endParaRPr lang="en-US" sz="1800" b="1" i="1" dirty="0">
              <a:latin typeface="Goudy Old Style" panose="02020502050305020303" pitchFamily="18" charset="77"/>
            </a:endParaRPr>
          </a:p>
          <a:p>
            <a:pPr lvl="1"/>
            <a:r>
              <a:rPr lang="en-US" sz="1800" dirty="0">
                <a:latin typeface="Goudy Old Style" panose="02020502050305020303" pitchFamily="18" charset="77"/>
              </a:rPr>
              <a:t>‘</a:t>
            </a:r>
            <a:r>
              <a:rPr lang="en-US" sz="1800" i="1" dirty="0">
                <a:latin typeface="Goudy Old Style" panose="02020502050305020303" pitchFamily="18" charset="77"/>
              </a:rPr>
              <a:t>PC had the capacity to enter into a contract the essence of which was an agreement to live together with her husband</a:t>
            </a:r>
            <a:r>
              <a:rPr lang="en-US" sz="1800" dirty="0">
                <a:latin typeface="Goudy Old Style" panose="02020502050305020303" pitchFamily="18" charset="77"/>
              </a:rPr>
              <a:t>.’ Promise-making and -keeping capacity.</a:t>
            </a:r>
          </a:p>
          <a:p>
            <a:pPr marL="274320" lvl="1" indent="0">
              <a:buNone/>
            </a:pPr>
            <a:endParaRPr lang="en-US" sz="1800" dirty="0">
              <a:latin typeface="Goudy Old Style" panose="02020502050305020303" pitchFamily="18" charset="77"/>
            </a:endParaRPr>
          </a:p>
          <a:p>
            <a:pPr marL="0" indent="0">
              <a:buNone/>
            </a:pPr>
            <a:r>
              <a:rPr lang="en-US" sz="1800" b="1" i="1" dirty="0">
                <a:latin typeface="Goudy Old Style" panose="02020502050305020303" pitchFamily="18" charset="77"/>
              </a:rPr>
              <a:t>Mundell v Name 1 </a:t>
            </a:r>
            <a:r>
              <a:rPr lang="en-US" sz="1800" b="1" dirty="0">
                <a:latin typeface="Goudy Old Style" panose="02020502050305020303" pitchFamily="18" charset="77"/>
              </a:rPr>
              <a:t>[2019] EWCOP 50</a:t>
            </a:r>
            <a:endParaRPr lang="en-US" sz="1800" b="1" i="1" dirty="0">
              <a:latin typeface="Goudy Old Style" panose="02020502050305020303" pitchFamily="18" charset="77"/>
            </a:endParaRPr>
          </a:p>
          <a:p>
            <a:pPr lvl="1"/>
            <a:r>
              <a:rPr lang="en-US" sz="1800" dirty="0">
                <a:latin typeface="Goudy Old Style" panose="02020502050305020303" pitchFamily="18" charset="77"/>
              </a:rPr>
              <a:t>‘</a:t>
            </a:r>
            <a:r>
              <a:rPr lang="en-US" sz="1800" i="1" dirty="0">
                <a:latin typeface="Goudy Old Style" panose="02020502050305020303" pitchFamily="18" charset="77"/>
              </a:rPr>
              <a:t>in 2019, it is questionable whether the duties and responsibilities as stated by Munby J in 2004 apply as fully as he then believed</a:t>
            </a:r>
            <a:r>
              <a:rPr lang="en-US" sz="1800" dirty="0">
                <a:latin typeface="Goudy Old Style" panose="02020502050305020303" pitchFamily="18" charset="77"/>
              </a:rPr>
              <a:t>.’ </a:t>
            </a:r>
          </a:p>
          <a:p>
            <a:pPr marL="274320" lvl="1" indent="0">
              <a:buNone/>
            </a:pPr>
            <a:endParaRPr lang="en-US" sz="1800" b="1" i="1" dirty="0">
              <a:latin typeface="Goudy Old Style" panose="02020502050305020303" pitchFamily="18" charset="77"/>
            </a:endParaRPr>
          </a:p>
          <a:p>
            <a:pPr marL="0" indent="0">
              <a:buNone/>
            </a:pPr>
            <a:r>
              <a:rPr lang="en-US" sz="1800" b="1" i="1" dirty="0">
                <a:latin typeface="Goudy Old Style" panose="02020502050305020303" pitchFamily="18" charset="77"/>
              </a:rPr>
              <a:t>NB v MI </a:t>
            </a:r>
            <a:r>
              <a:rPr lang="en-US" sz="1800" b="1" dirty="0">
                <a:latin typeface="Goudy Old Style" panose="02020502050305020303" pitchFamily="18" charset="77"/>
              </a:rPr>
              <a:t>[2021] EWHC 224 (Fam)</a:t>
            </a:r>
          </a:p>
          <a:p>
            <a:pPr lvl="1"/>
            <a:r>
              <a:rPr lang="en-US" sz="1800" dirty="0">
                <a:latin typeface="Goudy Old Style" panose="02020502050305020303" pitchFamily="18" charset="77"/>
              </a:rPr>
              <a:t>To understand, in broad terms, the status conferred on a couple of a recognised union, which brings with it an expectation to share society, comfort and assistance. </a:t>
            </a:r>
          </a:p>
        </p:txBody>
      </p:sp>
      <p:pic>
        <p:nvPicPr>
          <p:cNvPr id="4" name="Picture 3">
            <a:extLst>
              <a:ext uri="{FF2B5EF4-FFF2-40B4-BE49-F238E27FC236}">
                <a16:creationId xmlns:a16="http://schemas.microsoft.com/office/drawing/2014/main" id="{2DCAA7B7-6AA7-93A4-2E5D-A507BB0EB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7309" y="6138358"/>
            <a:ext cx="3629891" cy="439233"/>
          </a:xfrm>
          <a:prstGeom prst="rect">
            <a:avLst/>
          </a:prstGeom>
        </p:spPr>
      </p:pic>
    </p:spTree>
    <p:extLst>
      <p:ext uri="{BB962C8B-B14F-4D97-AF65-F5344CB8AC3E}">
        <p14:creationId xmlns:p14="http://schemas.microsoft.com/office/powerpoint/2010/main" val="1270036071"/>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D0341556-6426-E63D-57E1-69DFAC2311B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F9DEEAF-05F2-3B10-0430-48265AAA98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7309" y="6138358"/>
            <a:ext cx="3629891" cy="439233"/>
          </a:xfrm>
          <a:prstGeom prst="rect">
            <a:avLst/>
          </a:prstGeom>
        </p:spPr>
      </p:pic>
      <p:sp>
        <p:nvSpPr>
          <p:cNvPr id="2" name="Title 1">
            <a:extLst>
              <a:ext uri="{FF2B5EF4-FFF2-40B4-BE49-F238E27FC236}">
                <a16:creationId xmlns:a16="http://schemas.microsoft.com/office/drawing/2014/main" id="{053DEFC6-EFE7-C19F-59A8-66985776EA15}"/>
              </a:ext>
            </a:extLst>
          </p:cNvPr>
          <p:cNvSpPr>
            <a:spLocks noGrp="1"/>
          </p:cNvSpPr>
          <p:nvPr>
            <p:ph type="title"/>
          </p:nvPr>
        </p:nvSpPr>
        <p:spPr>
          <a:xfrm>
            <a:off x="671318" y="504283"/>
            <a:ext cx="10849363" cy="946673"/>
          </a:xfrm>
          <a:solidFill>
            <a:schemeClr val="accent1">
              <a:alpha val="9027"/>
            </a:schemeClr>
          </a:solidFill>
        </p:spPr>
        <p:txBody>
          <a:bodyPr>
            <a:normAutofit/>
          </a:bodyPr>
          <a:lstStyle/>
          <a:p>
            <a:r>
              <a:rPr lang="en-US" dirty="0">
                <a:solidFill>
                  <a:schemeClr val="tx2"/>
                </a:solidFill>
                <a:latin typeface="Felix Titling" pitchFamily="82" charset="77"/>
              </a:rPr>
              <a:t>EKK and AC</a:t>
            </a:r>
          </a:p>
        </p:txBody>
      </p:sp>
      <p:sp>
        <p:nvSpPr>
          <p:cNvPr id="7" name="Content Placeholder 2">
            <a:extLst>
              <a:ext uri="{FF2B5EF4-FFF2-40B4-BE49-F238E27FC236}">
                <a16:creationId xmlns:a16="http://schemas.microsoft.com/office/drawing/2014/main" id="{45F21AC3-B89F-61CB-E73E-BDE641F50D3C}"/>
              </a:ext>
            </a:extLst>
          </p:cNvPr>
          <p:cNvSpPr>
            <a:spLocks noGrp="1"/>
          </p:cNvSpPr>
          <p:nvPr>
            <p:ph idx="1"/>
          </p:nvPr>
        </p:nvSpPr>
        <p:spPr>
          <a:xfrm>
            <a:off x="671318" y="1567149"/>
            <a:ext cx="10979082" cy="4571209"/>
          </a:xfrm>
          <a:solidFill>
            <a:schemeClr val="tx2"/>
          </a:solidFill>
        </p:spPr>
        <p:txBody>
          <a:bodyPr>
            <a:normAutofit fontScale="92500" lnSpcReduction="20000"/>
          </a:bodyPr>
          <a:lstStyle/>
          <a:p>
            <a:pPr marL="0" indent="0">
              <a:buNone/>
            </a:pPr>
            <a:r>
              <a:rPr lang="en-US" sz="2400" b="1" i="1" u="sng" dirty="0">
                <a:solidFill>
                  <a:schemeClr val="bg2"/>
                </a:solidFill>
                <a:latin typeface="Goudy Old Style" panose="02020502050305020303" pitchFamily="18" charset="77"/>
              </a:rPr>
              <a:t>A Local Authority v AC &amp; Ors </a:t>
            </a:r>
            <a:r>
              <a:rPr lang="en-US" sz="2400" b="1" u="sng" dirty="0">
                <a:solidFill>
                  <a:schemeClr val="bg2"/>
                </a:solidFill>
                <a:latin typeface="Goudy Old Style" panose="02020502050305020303" pitchFamily="18" charset="77"/>
              </a:rPr>
              <a:t>[2026] EWCOP 31</a:t>
            </a:r>
            <a:endParaRPr lang="en-US" sz="2400" b="1" i="1" u="sng" dirty="0">
              <a:solidFill>
                <a:schemeClr val="bg2"/>
              </a:solidFill>
              <a:latin typeface="Goudy Old Style" panose="02020502050305020303" pitchFamily="18" charset="77"/>
            </a:endParaRPr>
          </a:p>
          <a:p>
            <a:pPr marL="285750" indent="-285750">
              <a:buFont typeface="Arial" panose="020B0604020202020204" pitchFamily="34" charset="0"/>
              <a:buChar char="•"/>
            </a:pPr>
            <a:r>
              <a:rPr lang="en-GB" sz="2400" i="1" dirty="0">
                <a:solidFill>
                  <a:schemeClr val="bg2"/>
                </a:solidFill>
                <a:latin typeface="Goudy Old Style" panose="02020502050305020303" pitchFamily="18" charset="77"/>
              </a:rPr>
              <a:t>‘the obligations of marriage and what constitutes the contract of marriage are not ubiquitous, they are subtle, nuanced and mutable.’</a:t>
            </a:r>
          </a:p>
          <a:p>
            <a:pPr marL="285750" indent="-285750">
              <a:buFont typeface="Arial" panose="020B0604020202020204" pitchFamily="34" charset="0"/>
              <a:buChar char="•"/>
            </a:pPr>
            <a:r>
              <a:rPr lang="en-GB" sz="2400" dirty="0">
                <a:solidFill>
                  <a:schemeClr val="bg2"/>
                </a:solidFill>
                <a:latin typeface="Goudy Old Style" panose="02020502050305020303" pitchFamily="18" charset="77"/>
              </a:rPr>
              <a:t>Capacity to engage in sexual relations does not require capacity to marry </a:t>
            </a:r>
            <a:r>
              <a:rPr lang="en-GB" sz="2400" b="1" dirty="0">
                <a:solidFill>
                  <a:schemeClr val="bg2"/>
                </a:solidFill>
                <a:latin typeface="Goudy Old Style" panose="02020502050305020303" pitchFamily="18" charset="77"/>
              </a:rPr>
              <a:t>but </a:t>
            </a:r>
            <a:r>
              <a:rPr lang="en-GB" sz="2400" dirty="0">
                <a:solidFill>
                  <a:schemeClr val="bg2"/>
                </a:solidFill>
                <a:latin typeface="Goudy Old Style" panose="02020502050305020303" pitchFamily="18" charset="77"/>
              </a:rPr>
              <a:t>the reverse proposition cannot be correct</a:t>
            </a:r>
          </a:p>
          <a:p>
            <a:pPr marL="285750" indent="-285750">
              <a:buFont typeface="Arial" panose="020B0604020202020204" pitchFamily="34" charset="0"/>
              <a:buChar char="•"/>
            </a:pPr>
            <a:r>
              <a:rPr lang="en-GB" sz="2400" i="1" dirty="0">
                <a:solidFill>
                  <a:schemeClr val="bg2"/>
                </a:solidFill>
                <a:latin typeface="Goudy Old Style" panose="02020502050305020303" pitchFamily="18" charset="77"/>
              </a:rPr>
              <a:t>‘both parties to a marriage must have capacity to engage in sexual relations, whether they choose to do so or not.’</a:t>
            </a:r>
          </a:p>
          <a:p>
            <a:pPr marL="0" indent="0">
              <a:buNone/>
            </a:pPr>
            <a:endParaRPr lang="en-US" sz="2400" b="1" i="1" u="sng" dirty="0">
              <a:solidFill>
                <a:schemeClr val="bg2"/>
              </a:solidFill>
              <a:latin typeface="Goudy Old Style" panose="02020502050305020303" pitchFamily="18" charset="77"/>
            </a:endParaRPr>
          </a:p>
          <a:p>
            <a:pPr marL="0" indent="0">
              <a:buNone/>
            </a:pPr>
            <a:r>
              <a:rPr lang="en-US" sz="2400" b="1" i="1" u="sng" dirty="0">
                <a:solidFill>
                  <a:schemeClr val="bg2"/>
                </a:solidFill>
                <a:latin typeface="Goudy Old Style" panose="02020502050305020303" pitchFamily="18" charset="77"/>
              </a:rPr>
              <a:t>Stockport MBC v EKK </a:t>
            </a:r>
            <a:r>
              <a:rPr lang="en-US" sz="2400" b="1" u="sng" dirty="0">
                <a:solidFill>
                  <a:schemeClr val="bg2"/>
                </a:solidFill>
                <a:latin typeface="Goudy Old Style" panose="02020502050305020303" pitchFamily="18" charset="77"/>
              </a:rPr>
              <a:t>[2025] EWCOP 42</a:t>
            </a:r>
            <a:endParaRPr lang="en-US" sz="2400" b="1" i="1" u="sng" dirty="0">
              <a:solidFill>
                <a:schemeClr val="bg2"/>
              </a:solidFill>
              <a:latin typeface="Goudy Old Style" panose="02020502050305020303" pitchFamily="18" charset="77"/>
            </a:endParaRPr>
          </a:p>
          <a:p>
            <a:pPr marL="285750" indent="-285750">
              <a:buFont typeface="Arial" panose="020B0604020202020204" pitchFamily="34" charset="0"/>
              <a:buChar char="•"/>
            </a:pPr>
            <a:r>
              <a:rPr lang="en-US" sz="2400" dirty="0">
                <a:solidFill>
                  <a:schemeClr val="bg2"/>
                </a:solidFill>
                <a:latin typeface="Goudy Old Style" panose="02020502050305020303" pitchFamily="18" charset="77"/>
              </a:rPr>
              <a:t>Capacity to marry is not person-specific, and </a:t>
            </a:r>
            <a:r>
              <a:rPr lang="en-US" sz="2400" i="1" dirty="0">
                <a:solidFill>
                  <a:schemeClr val="bg2"/>
                </a:solidFill>
                <a:latin typeface="Goudy Old Style" panose="02020502050305020303" pitchFamily="18" charset="77"/>
              </a:rPr>
              <a:t>JB </a:t>
            </a:r>
            <a:r>
              <a:rPr lang="en-US" sz="2400" dirty="0">
                <a:solidFill>
                  <a:schemeClr val="bg2"/>
                </a:solidFill>
                <a:latin typeface="Goudy Old Style" panose="02020502050305020303" pitchFamily="18" charset="77"/>
              </a:rPr>
              <a:t>does not require it to be. </a:t>
            </a:r>
          </a:p>
          <a:p>
            <a:pPr marL="285750" indent="-285750">
              <a:buFont typeface="Arial" panose="020B0604020202020204" pitchFamily="34" charset="0"/>
              <a:buChar char="•"/>
            </a:pPr>
            <a:r>
              <a:rPr lang="en-US" sz="2400" dirty="0">
                <a:solidFill>
                  <a:schemeClr val="bg2"/>
                </a:solidFill>
                <a:latin typeface="Goudy Old Style" panose="02020502050305020303" pitchFamily="18" charset="77"/>
              </a:rPr>
              <a:t>The MCA 2005 is ‘</a:t>
            </a:r>
            <a:r>
              <a:rPr lang="en-US" sz="2400" i="1" dirty="0">
                <a:solidFill>
                  <a:schemeClr val="bg2"/>
                </a:solidFill>
                <a:latin typeface="Goudy Old Style" panose="02020502050305020303" pitchFamily="18" charset="77"/>
              </a:rPr>
              <a:t>inevitably therefore focused on the operation of P’s mind.’</a:t>
            </a:r>
          </a:p>
          <a:p>
            <a:pPr marL="285750" indent="-285750">
              <a:buFont typeface="Arial" panose="020B0604020202020204" pitchFamily="34" charset="0"/>
              <a:buChar char="•"/>
            </a:pPr>
            <a:r>
              <a:rPr lang="en-US" sz="2400" dirty="0">
                <a:solidFill>
                  <a:schemeClr val="bg2"/>
                </a:solidFill>
                <a:latin typeface="Goudy Old Style" panose="02020502050305020303" pitchFamily="18" charset="77"/>
              </a:rPr>
              <a:t>Requiring marriage to be person-specific would put P in a significantly different position as a person whose capacity was not in question and who had selected their own partner to marry. </a:t>
            </a:r>
          </a:p>
          <a:p>
            <a:pPr marL="0" indent="0">
              <a:buNone/>
            </a:pPr>
            <a:endParaRPr lang="en-US" b="1" i="1" u="sng" dirty="0"/>
          </a:p>
          <a:p>
            <a:pPr marL="0" indent="0">
              <a:buNone/>
            </a:pPr>
            <a:endParaRPr lang="en-US" b="1" i="1" u="sng" dirty="0"/>
          </a:p>
          <a:p>
            <a:pPr marL="0" indent="0">
              <a:buNone/>
            </a:pPr>
            <a:endParaRPr lang="en-US" b="1" i="1" u="sng" dirty="0"/>
          </a:p>
          <a:p>
            <a:endParaRPr lang="en-US" i="1" dirty="0"/>
          </a:p>
          <a:p>
            <a:endParaRPr lang="en-US" i="1" dirty="0"/>
          </a:p>
        </p:txBody>
      </p:sp>
    </p:spTree>
    <p:extLst>
      <p:ext uri="{BB962C8B-B14F-4D97-AF65-F5344CB8AC3E}">
        <p14:creationId xmlns:p14="http://schemas.microsoft.com/office/powerpoint/2010/main" val="617235232"/>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alpha val="19574"/>
          </a:schemeClr>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27A38F4-7572-40E0-A68D-BB2D2B1D020C}"/>
              </a:ext>
            </a:extLst>
          </p:cNvPr>
          <p:cNvSpPr>
            <a:spLocks noGrp="1"/>
          </p:cNvSpPr>
          <p:nvPr>
            <p:ph idx="1"/>
          </p:nvPr>
        </p:nvSpPr>
        <p:spPr>
          <a:xfrm>
            <a:off x="838200" y="962526"/>
            <a:ext cx="10515600" cy="4184915"/>
          </a:xfrm>
        </p:spPr>
        <p:txBody>
          <a:bodyPr>
            <a:normAutofit/>
          </a:bodyPr>
          <a:lstStyle/>
          <a:p>
            <a:pPr marL="0" indent="0" algn="ctr">
              <a:buNone/>
            </a:pPr>
            <a:r>
              <a:rPr lang="en-GB" dirty="0">
                <a:solidFill>
                  <a:srgbClr val="29475F"/>
                </a:solidFill>
                <a:latin typeface="Goudy Old Style" panose="02020502050305020303" pitchFamily="18" charset="77"/>
              </a:rPr>
              <a:t>Thank you</a:t>
            </a:r>
          </a:p>
          <a:p>
            <a:pPr marL="0" indent="0" algn="ctr">
              <a:buNone/>
            </a:pPr>
            <a:endParaRPr lang="en-GB" dirty="0">
              <a:solidFill>
                <a:srgbClr val="29475F"/>
              </a:solidFill>
              <a:latin typeface="Goudy Old Style" panose="02020502050305020303" pitchFamily="18" charset="77"/>
            </a:endParaRPr>
          </a:p>
          <a:p>
            <a:pPr marL="0" indent="0" algn="ctr">
              <a:buNone/>
            </a:pPr>
            <a:r>
              <a:rPr lang="en-GB" dirty="0">
                <a:solidFill>
                  <a:srgbClr val="29475F"/>
                </a:solidFill>
                <a:latin typeface="Goudy Old Style" panose="02020502050305020303" pitchFamily="18" charset="77"/>
              </a:rPr>
              <a:t>Presented by</a:t>
            </a:r>
          </a:p>
          <a:p>
            <a:pPr marL="0" indent="0" algn="ctr">
              <a:buNone/>
            </a:pPr>
            <a:r>
              <a:rPr lang="en-GB" b="1" dirty="0">
                <a:solidFill>
                  <a:srgbClr val="29475F"/>
                </a:solidFill>
                <a:latin typeface="Goudy Old Style" panose="02020502050305020303" pitchFamily="18" charset="77"/>
              </a:rPr>
              <a:t>Pippa Pudney</a:t>
            </a:r>
          </a:p>
          <a:p>
            <a:pPr marL="0" indent="0" algn="ctr">
              <a:buNone/>
            </a:pPr>
            <a:endParaRPr lang="en-GB" b="1" dirty="0">
              <a:solidFill>
                <a:srgbClr val="29475F"/>
              </a:solidFill>
              <a:latin typeface="Goudy Old Style" panose="02020502050305020303" pitchFamily="18" charset="77"/>
            </a:endParaRPr>
          </a:p>
          <a:p>
            <a:pPr marL="0" indent="0" algn="ctr">
              <a:buNone/>
            </a:pPr>
            <a:r>
              <a:rPr lang="en-GB" sz="1800" dirty="0">
                <a:solidFill>
                  <a:srgbClr val="29475F"/>
                </a:solidFill>
                <a:latin typeface="Goudy Old Style" panose="02020502050305020303" pitchFamily="18" charset="77"/>
              </a:rPr>
              <a:t>Serjeants’ Inn Chambers</a:t>
            </a:r>
          </a:p>
          <a:p>
            <a:pPr marL="0" indent="0" algn="ctr">
              <a:buNone/>
            </a:pPr>
            <a:r>
              <a:rPr lang="en-GB" sz="1800" dirty="0">
                <a:latin typeface="Goudy Old Style" panose="02020502050305020303" pitchFamily="18" charset="77"/>
                <a:hlinkClick r:id="rId2"/>
              </a:rPr>
              <a:t>ppudney@serjeantsinn.com</a:t>
            </a:r>
            <a:endParaRPr lang="en-GB" sz="1800" dirty="0">
              <a:latin typeface="Goudy Old Style" panose="02020502050305020303" pitchFamily="18" charset="77"/>
            </a:endParaRPr>
          </a:p>
          <a:p>
            <a:pPr marL="0" indent="0" algn="ctr">
              <a:buNone/>
            </a:pPr>
            <a:r>
              <a:rPr lang="en-GB" sz="1800" dirty="0">
                <a:solidFill>
                  <a:srgbClr val="29475F"/>
                </a:solidFill>
                <a:latin typeface="Goudy Old Style" panose="02020502050305020303" pitchFamily="18" charset="77"/>
              </a:rPr>
              <a:t>020 7427 5000</a:t>
            </a:r>
          </a:p>
          <a:p>
            <a:pPr marL="0" indent="0" algn="ctr">
              <a:buNone/>
            </a:pPr>
            <a:r>
              <a:rPr lang="en-GB" sz="1800" dirty="0">
                <a:solidFill>
                  <a:srgbClr val="29475F"/>
                </a:solidFill>
                <a:latin typeface="Goudy Old Style" panose="02020502050305020303" pitchFamily="18" charset="77"/>
              </a:rPr>
              <a:t>www.serjeantsinn.com </a:t>
            </a:r>
          </a:p>
        </p:txBody>
      </p:sp>
      <p:pic>
        <p:nvPicPr>
          <p:cNvPr id="5" name="Picture 4">
            <a:extLst>
              <a:ext uri="{FF2B5EF4-FFF2-40B4-BE49-F238E27FC236}">
                <a16:creationId xmlns:a16="http://schemas.microsoft.com/office/drawing/2014/main" id="{DEEA3EA0-CF15-462B-B2A6-BE1FE4250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7309" y="6138358"/>
            <a:ext cx="3629891" cy="439233"/>
          </a:xfrm>
          <a:prstGeom prst="rect">
            <a:avLst/>
          </a:prstGeom>
        </p:spPr>
      </p:pic>
      <p:sp>
        <p:nvSpPr>
          <p:cNvPr id="2" name="TextBox 1">
            <a:extLst>
              <a:ext uri="{FF2B5EF4-FFF2-40B4-BE49-F238E27FC236}">
                <a16:creationId xmlns:a16="http://schemas.microsoft.com/office/drawing/2014/main" id="{7D8DA6E8-7729-4383-8763-E33DB124B1C0}"/>
              </a:ext>
            </a:extLst>
          </p:cNvPr>
          <p:cNvSpPr txBox="1"/>
          <p:nvPr/>
        </p:nvSpPr>
        <p:spPr>
          <a:xfrm>
            <a:off x="838200" y="5519057"/>
            <a:ext cx="6036129" cy="923330"/>
          </a:xfrm>
          <a:prstGeom prst="rect">
            <a:avLst/>
          </a:prstGeom>
          <a:noFill/>
        </p:spPr>
        <p:txBody>
          <a:bodyPr wrap="square" rtlCol="0">
            <a:spAutoFit/>
          </a:bodyPr>
          <a:lstStyle/>
          <a:p>
            <a:pPr algn="ctr"/>
            <a:r>
              <a:rPr lang="en-GB" b="1" i="1" dirty="0">
                <a:solidFill>
                  <a:srgbClr val="29475F"/>
                </a:solidFill>
              </a:rPr>
              <a:t>Trusted when it’s critical</a:t>
            </a:r>
          </a:p>
          <a:p>
            <a:pPr algn="ctr"/>
            <a:r>
              <a:rPr lang="en-GB" dirty="0">
                <a:solidFill>
                  <a:srgbClr val="29475F"/>
                </a:solidFill>
              </a:rPr>
              <a:t>Clients choose us to steer them through crucial cases, often involving important legal, ethical and social issues.</a:t>
            </a:r>
          </a:p>
        </p:txBody>
      </p:sp>
      <p:sp>
        <p:nvSpPr>
          <p:cNvPr id="6" name="Rectangle 5">
            <a:extLst>
              <a:ext uri="{FF2B5EF4-FFF2-40B4-BE49-F238E27FC236}">
                <a16:creationId xmlns:a16="http://schemas.microsoft.com/office/drawing/2014/main" id="{4389BF8F-0B28-4C43-91DC-B18DBBA21DAF}"/>
              </a:ext>
            </a:extLst>
          </p:cNvPr>
          <p:cNvSpPr/>
          <p:nvPr/>
        </p:nvSpPr>
        <p:spPr>
          <a:xfrm>
            <a:off x="0" y="5603875"/>
            <a:ext cx="12192000" cy="1282700"/>
          </a:xfrm>
          <a:prstGeom prst="rect">
            <a:avLst/>
          </a:prstGeom>
          <a:solidFill>
            <a:srgbClr val="2947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C773ACB2-76A9-4EBF-A21C-0AC4221C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7309" y="6138358"/>
            <a:ext cx="3629891" cy="439233"/>
          </a:xfrm>
          <a:prstGeom prst="rect">
            <a:avLst/>
          </a:prstGeom>
        </p:spPr>
      </p:pic>
      <p:sp>
        <p:nvSpPr>
          <p:cNvPr id="8" name="TextBox 7">
            <a:extLst>
              <a:ext uri="{FF2B5EF4-FFF2-40B4-BE49-F238E27FC236}">
                <a16:creationId xmlns:a16="http://schemas.microsoft.com/office/drawing/2014/main" id="{1D334214-7B82-4BCF-ADF0-62D642FB3E7B}"/>
              </a:ext>
            </a:extLst>
          </p:cNvPr>
          <p:cNvSpPr txBox="1"/>
          <p:nvPr/>
        </p:nvSpPr>
        <p:spPr>
          <a:xfrm>
            <a:off x="1040524" y="5734671"/>
            <a:ext cx="4686300" cy="1031051"/>
          </a:xfrm>
          <a:prstGeom prst="rect">
            <a:avLst/>
          </a:prstGeom>
          <a:noFill/>
        </p:spPr>
        <p:txBody>
          <a:bodyPr wrap="square" rtlCol="0">
            <a:spAutoFit/>
          </a:bodyPr>
          <a:lstStyle/>
          <a:p>
            <a:pPr algn="ctr"/>
            <a:r>
              <a:rPr lang="en-GB" b="1" i="1" dirty="0">
                <a:solidFill>
                  <a:schemeClr val="bg1"/>
                </a:solidFill>
                <a:latin typeface="Goudy Old Style" panose="02020502050305020303" pitchFamily="18" charset="77"/>
              </a:rPr>
              <a:t>Trusted When It’s Critical</a:t>
            </a:r>
          </a:p>
          <a:p>
            <a:pPr algn="ctr"/>
            <a:r>
              <a:rPr lang="en-GB" sz="1400" dirty="0">
                <a:solidFill>
                  <a:schemeClr val="bg1"/>
                </a:solidFill>
                <a:latin typeface="Goudy Old Style" panose="02020502050305020303" pitchFamily="18" charset="77"/>
              </a:rPr>
              <a:t>Clients choose us to steer them through crucial cases, often involving important legal, ethical and social issues.</a:t>
            </a:r>
          </a:p>
          <a:p>
            <a:endParaRPr lang="en-GB" sz="1500" dirty="0"/>
          </a:p>
        </p:txBody>
      </p:sp>
      <p:pic>
        <p:nvPicPr>
          <p:cNvPr id="9" name="Picture 8">
            <a:extLst>
              <a:ext uri="{FF2B5EF4-FFF2-40B4-BE49-F238E27FC236}">
                <a16:creationId xmlns:a16="http://schemas.microsoft.com/office/drawing/2014/main" id="{3BA7420F-5B6D-443D-9D59-727084077B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7348" y="5908344"/>
            <a:ext cx="5005552" cy="606616"/>
          </a:xfrm>
          <a:prstGeom prst="rect">
            <a:avLst/>
          </a:prstGeom>
        </p:spPr>
      </p:pic>
    </p:spTree>
    <p:extLst>
      <p:ext uri="{BB962C8B-B14F-4D97-AF65-F5344CB8AC3E}">
        <p14:creationId xmlns:p14="http://schemas.microsoft.com/office/powerpoint/2010/main" val="3493859500"/>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E8F3C4B0FBDF4DA4F1E0F7284C6D55" ma:contentTypeVersion="13" ma:contentTypeDescription="Create a new document." ma:contentTypeScope="" ma:versionID="5583bfd9706f8be9738c193678a36095">
  <xsd:schema xmlns:xsd="http://www.w3.org/2001/XMLSchema" xmlns:xs="http://www.w3.org/2001/XMLSchema" xmlns:p="http://schemas.microsoft.com/office/2006/metadata/properties" xmlns:ns2="051e8d49-05fa-4944-a931-97cf9049462f" xmlns:ns3="21b1557e-7462-4463-b1a3-9c104504f6b2" targetNamespace="http://schemas.microsoft.com/office/2006/metadata/properties" ma:root="true" ma:fieldsID="336ae381577dd93c6ac16ba0a0817f47" ns2:_="" ns3:_="">
    <xsd:import namespace="051e8d49-05fa-4944-a931-97cf9049462f"/>
    <xsd:import namespace="21b1557e-7462-4463-b1a3-9c104504f6b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1e8d49-05fa-4944-a931-97cf904946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a1372e8a-801d-41e1-b407-63921dd020b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1b1557e-7462-4463-b1a3-9c104504f6b2"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407fe32-fabd-4068-b7dd-1dcbc2035cb2}" ma:internalName="TaxCatchAll" ma:showField="CatchAllData" ma:web="21b1557e-7462-4463-b1a3-9c104504f6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1b1557e-7462-4463-b1a3-9c104504f6b2" xsi:nil="true"/>
    <lcf76f155ced4ddcb4097134ff3c332f xmlns="051e8d49-05fa-4944-a931-97cf9049462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F439D9-26AA-497F-A2CE-994CC60223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1e8d49-05fa-4944-a931-97cf9049462f"/>
    <ds:schemaRef ds:uri="21b1557e-7462-4463-b1a3-9c104504f6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8BF745-BC02-4062-A408-9F4540C5F01F}">
  <ds:schemaRefs>
    <ds:schemaRef ds:uri="http://schemas.microsoft.com/office/2006/metadata/properties"/>
    <ds:schemaRef ds:uri="http://schemas.microsoft.com/office/infopath/2007/PartnerControls"/>
    <ds:schemaRef ds:uri="21b1557e-7462-4463-b1a3-9c104504f6b2"/>
    <ds:schemaRef ds:uri="051e8d49-05fa-4944-a931-97cf9049462f"/>
  </ds:schemaRefs>
</ds:datastoreItem>
</file>

<file path=customXml/itemProps3.xml><?xml version="1.0" encoding="utf-8"?>
<ds:datastoreItem xmlns:ds="http://schemas.openxmlformats.org/officeDocument/2006/customXml" ds:itemID="{8B6DA4A3-E9CB-41A9-8FA0-6E78854115B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Helena</Template>
  <TotalTime>193</TotalTime>
  <Words>1022</Words>
  <Application>Microsoft Macintosh PowerPoint</Application>
  <PresentationFormat>Widescreen</PresentationFormat>
  <Paragraphs>93</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Felix Titling</vt:lpstr>
      <vt:lpstr>Goudy Old Style</vt:lpstr>
      <vt:lpstr>Office Theme</vt:lpstr>
      <vt:lpstr>        It’s All Relevant  </vt:lpstr>
      <vt:lpstr>PowerPoint Presentation</vt:lpstr>
      <vt:lpstr>Where do we start?</vt:lpstr>
      <vt:lpstr>PowerPoint Presentation</vt:lpstr>
      <vt:lpstr>   The  trend of cases</vt:lpstr>
      <vt:lpstr>PowerPoint Presentation</vt:lpstr>
      <vt:lpstr>Marriage and sex</vt:lpstr>
      <vt:lpstr>   Cases  past</vt:lpstr>
      <vt:lpstr>EKK and AC</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Celia Davies</dc:creator>
  <cp:lastModifiedBy>Pippa Pudney</cp:lastModifiedBy>
  <cp:revision>11</cp:revision>
  <dcterms:created xsi:type="dcterms:W3CDTF">2022-04-20T14:34:54Z</dcterms:created>
  <dcterms:modified xsi:type="dcterms:W3CDTF">2026-10-14T16:26:30Z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0x01010087E8F3C4B0FBDF4DA4F1E0F7284C6D55</vt:lpwstr>
  </property>
  <property fmtid="{D5CDD505-2E9C-101B-9397-08002B2CF9AE}" pid="3" name="MediaServiceImageTags">
    <vt:lpwstr/>
  </property>
</Properties>
</file>