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257" r:id="rId6"/>
    <p:sldId id="443" r:id="rId7"/>
    <p:sldId id="435" r:id="rId8"/>
    <p:sldId id="436" r:id="rId9"/>
    <p:sldId id="437" r:id="rId10"/>
    <p:sldId id="438" r:id="rId11"/>
    <p:sldId id="439" r:id="rId12"/>
    <p:sldId id="440" r:id="rId13"/>
    <p:sldId id="447" r:id="rId14"/>
    <p:sldId id="449" r:id="rId15"/>
    <p:sldId id="424" r:id="rId16"/>
    <p:sldId id="425" r:id="rId17"/>
    <p:sldId id="426" r:id="rId18"/>
    <p:sldId id="428" r:id="rId19"/>
    <p:sldId id="442" r:id="rId20"/>
    <p:sldId id="441" r:id="rId21"/>
    <p:sldId id="448" r:id="rId22"/>
    <p:sldId id="450" r:id="rId23"/>
    <p:sldId id="427" r:id="rId24"/>
    <p:sldId id="429" r:id="rId25"/>
    <p:sldId id="444" r:id="rId26"/>
    <p:sldId id="445" r:id="rId27"/>
    <p:sldId id="446" r:id="rId28"/>
    <p:sldId id="430" r:id="rId29"/>
    <p:sldId id="431" r:id="rId30"/>
    <p:sldId id="432" r:id="rId31"/>
    <p:sldId id="433" r:id="rId32"/>
    <p:sldId id="451" r:id="rId33"/>
    <p:sldId id="452" r:id="rId34"/>
    <p:sldId id="453" r:id="rId35"/>
    <p:sldId id="423" r:id="rId36"/>
    <p:sldId id="258" r:id="rId37"/>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945"/>
    <a:srgbClr val="080808"/>
    <a:srgbClr val="292929"/>
    <a:srgbClr val="F95A49"/>
    <a:srgbClr val="F85B4A"/>
    <a:srgbClr val="F94D49"/>
    <a:srgbClr val="F94541"/>
    <a:srgbClr val="F9514D"/>
    <a:srgbClr val="F64A38"/>
    <a:srgbClr val="F75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6" autoAdjust="0"/>
    <p:restoredTop sz="94629" autoAdjust="0"/>
  </p:normalViewPr>
  <p:slideViewPr>
    <p:cSldViewPr snapToGrid="0">
      <p:cViewPr varScale="1">
        <p:scale>
          <a:sx n="71" d="100"/>
          <a:sy n="71" d="100"/>
        </p:scale>
        <p:origin x="992" y="28"/>
      </p:cViewPr>
      <p:guideLst>
        <p:guide orient="horz" pos="2160"/>
        <p:guide pos="287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00C6150-25BA-44F2-9C33-822E11B0DF22}" type="datetimeFigureOut">
              <a:rPr lang="en-GB" smtClean="0"/>
              <a:t>15/10/2024</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5E692D19-83C5-4F6A-9B86-AD59C8023428}" type="slidenum">
              <a:rPr lang="en-GB" smtClean="0"/>
              <a:t>‹#›</a:t>
            </a:fld>
            <a:endParaRPr lang="en-GB"/>
          </a:p>
        </p:txBody>
      </p:sp>
    </p:spTree>
    <p:extLst>
      <p:ext uri="{BB962C8B-B14F-4D97-AF65-F5344CB8AC3E}">
        <p14:creationId xmlns:p14="http://schemas.microsoft.com/office/powerpoint/2010/main" val="3210501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16523183-EE95-45E6-9E20-B8F1F50BBD67}" type="datetimeFigureOut">
              <a:rPr lang="en-GB" smtClean="0"/>
              <a:t>15/10/2024</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237917B-DEC4-47C3-B88B-78AB94C35AEB}" type="slidenum">
              <a:rPr lang="en-GB" smtClean="0"/>
              <a:t>‹#›</a:t>
            </a:fld>
            <a:endParaRPr lang="en-GB"/>
          </a:p>
        </p:txBody>
      </p:sp>
    </p:spTree>
    <p:extLst>
      <p:ext uri="{BB962C8B-B14F-4D97-AF65-F5344CB8AC3E}">
        <p14:creationId xmlns:p14="http://schemas.microsoft.com/office/powerpoint/2010/main" val="65610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917B-DEC4-47C3-B88B-78AB94C35AEB}" type="slidenum">
              <a:rPr lang="en-GB" smtClean="0"/>
              <a:t>2</a:t>
            </a:fld>
            <a:endParaRPr lang="en-GB"/>
          </a:p>
        </p:txBody>
      </p:sp>
    </p:spTree>
    <p:extLst>
      <p:ext uri="{BB962C8B-B14F-4D97-AF65-F5344CB8AC3E}">
        <p14:creationId xmlns:p14="http://schemas.microsoft.com/office/powerpoint/2010/main" val="6702325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hyperlink" Target="https://twitter.com/SJBnews"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www.linkedin.com/company/st-johns-buildings-chambe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eginnin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600" b="94400" l="592" r="39489">
                        <a14:foregroundMark x1="14323" y1="32914" x2="14323" y2="32914"/>
                        <a14:foregroundMark x1="13068" y1="29143" x2="15459" y2="35600"/>
                        <a14:foregroundMark x1="18300" y1="42857" x2="21046" y2="52800"/>
                        <a14:foregroundMark x1="25237" y1="36971" x2="28078" y2="30000"/>
                        <a14:foregroundMark x1="28196" y1="29714" x2="23532" y2="37771"/>
                        <a14:foregroundMark x1="25118" y1="30000" x2="27415" y2="34800"/>
                        <a14:foregroundMark x1="27865" y1="36971" x2="27060" y2="31829"/>
                        <a14:foregroundMark x1="13187" y1="29143" x2="13755" y2="36114"/>
                        <a14:foregroundMark x1="13518" y1="37771" x2="15246" y2="27829"/>
                        <a14:foregroundMark x1="15341" y1="28629" x2="16477" y2="37771"/>
                        <a14:foregroundMark x1="20573" y1="44743" x2="22846" y2="47143"/>
                        <a14:foregroundMark x1="22277" y1="43371" x2="20455" y2="55714"/>
                        <a14:foregroundMark x1="14654" y1="59771" x2="12287" y2="67257"/>
                        <a14:foregroundMark x1="13636" y1="68857" x2="15578" y2="60571"/>
                        <a14:foregroundMark x1="26042" y1="61086" x2="27509" y2="67257"/>
                        <a14:foregroundMark x1="27178" y1="59486" x2="29782" y2="62971"/>
                        <a14:foregroundMark x1="28314" y1="61086" x2="27509" y2="68857"/>
                      </a14:backgroundRemoval>
                    </a14:imgEffect>
                  </a14:imgLayer>
                </a14:imgProps>
              </a:ext>
              <a:ext uri="{28A0092B-C50C-407E-A947-70E740481C1C}">
                <a14:useLocalDpi xmlns:a14="http://schemas.microsoft.com/office/drawing/2010/main" val="0"/>
              </a:ext>
            </a:extLst>
          </a:blip>
          <a:srcRect l="2467" t="4187" r="61223" b="7036"/>
          <a:stretch/>
        </p:blipFill>
        <p:spPr>
          <a:xfrm>
            <a:off x="4192756" y="1373708"/>
            <a:ext cx="760244" cy="787986"/>
          </a:xfrm>
          <a:prstGeom prst="rect">
            <a:avLst/>
          </a:prstGeom>
        </p:spPr>
      </p:pic>
      <p:sp>
        <p:nvSpPr>
          <p:cNvPr id="7" name="Rectangle 6"/>
          <p:cNvSpPr/>
          <p:nvPr userDrawn="1"/>
        </p:nvSpPr>
        <p:spPr>
          <a:xfrm>
            <a:off x="0" y="5301208"/>
            <a:ext cx="9144000" cy="1576110"/>
          </a:xfrm>
          <a:prstGeom prst="rect">
            <a:avLst/>
          </a:prstGeom>
          <a:solidFill>
            <a:srgbClr val="F9494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grpSp>
        <p:nvGrpSpPr>
          <p:cNvPr id="10" name="Group 9"/>
          <p:cNvGrpSpPr/>
          <p:nvPr/>
        </p:nvGrpSpPr>
        <p:grpSpPr>
          <a:xfrm>
            <a:off x="2407444" y="2431613"/>
            <a:ext cx="4468812" cy="1861483"/>
            <a:chOff x="1907704" y="2340809"/>
            <a:chExt cx="5544616" cy="2272822"/>
          </a:xfrm>
        </p:grpSpPr>
        <p:pic>
          <p:nvPicPr>
            <p:cNvPr id="11" name="Picture 5"/>
            <p:cNvPicPr>
              <a:picLocks noChangeAspect="1" noChangeArrowheads="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b="50000"/>
            <a:stretch/>
          </p:blipFill>
          <p:spPr bwMode="auto">
            <a:xfrm>
              <a:off x="2078111" y="2340809"/>
              <a:ext cx="5374209" cy="113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t="50000"/>
            <a:stretch/>
          </p:blipFill>
          <p:spPr bwMode="auto">
            <a:xfrm>
              <a:off x="1907704" y="3477220"/>
              <a:ext cx="5374209" cy="113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 Placeholder 3"/>
          <p:cNvSpPr>
            <a:spLocks noGrp="1"/>
          </p:cNvSpPr>
          <p:nvPr>
            <p:ph type="body" sz="quarter" idx="10" hasCustomPrompt="1"/>
          </p:nvPr>
        </p:nvSpPr>
        <p:spPr>
          <a:xfrm>
            <a:off x="2705100" y="5753100"/>
            <a:ext cx="3733800" cy="914400"/>
          </a:xfrm>
          <a:prstGeom prst="rect">
            <a:avLst/>
          </a:prstGeom>
        </p:spPr>
        <p:txBody>
          <a:bodyPr/>
          <a:lstStyle>
            <a:lvl1pPr marL="0" indent="0" algn="ctr">
              <a:buNone/>
              <a:defRPr sz="2200" baseline="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stStyle>
          <a:p>
            <a:pPr lvl="0"/>
            <a:r>
              <a:rPr lang="en-GB" dirty="0"/>
              <a:t>[SEMINAR NAME HERE]</a:t>
            </a:r>
          </a:p>
        </p:txBody>
      </p:sp>
    </p:spTree>
    <p:extLst>
      <p:ext uri="{BB962C8B-B14F-4D97-AF65-F5344CB8AC3E}">
        <p14:creationId xmlns:p14="http://schemas.microsoft.com/office/powerpoint/2010/main" val="337307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Rectangle 2"/>
          <p:cNvSpPr/>
          <p:nvPr userDrawn="1"/>
        </p:nvSpPr>
        <p:spPr>
          <a:xfrm>
            <a:off x="0" y="5301208"/>
            <a:ext cx="9144000" cy="1576110"/>
          </a:xfrm>
          <a:prstGeom prst="rect">
            <a:avLst/>
          </a:prstGeom>
          <a:solidFill>
            <a:srgbClr val="F9494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sp>
        <p:nvSpPr>
          <p:cNvPr id="4" name="Title 1"/>
          <p:cNvSpPr txBox="1">
            <a:spLocks/>
          </p:cNvSpPr>
          <p:nvPr userDrawn="1"/>
        </p:nvSpPr>
        <p:spPr>
          <a:xfrm>
            <a:off x="1871700" y="2348880"/>
            <a:ext cx="5400600"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5400" spc="100" dirty="0">
              <a:solidFill>
                <a:schemeClr val="tx1"/>
              </a:solidFill>
              <a:latin typeface="Segoe UI Light" panose="020B0502040204020203" pitchFamily="34" charset="0"/>
              <a:cs typeface="Microsoft Tai Le" panose="020B0502040204020203" pitchFamily="34" charset="0"/>
            </a:endParaRPr>
          </a:p>
        </p:txBody>
      </p:sp>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600" b="94400" l="592" r="39489">
                        <a14:foregroundMark x1="14323" y1="32914" x2="14323" y2="32914"/>
                        <a14:foregroundMark x1="13068" y1="29143" x2="15459" y2="35600"/>
                        <a14:foregroundMark x1="18300" y1="42857" x2="21046" y2="52800"/>
                        <a14:foregroundMark x1="25237" y1="36971" x2="28078" y2="30000"/>
                        <a14:foregroundMark x1="28196" y1="29714" x2="23532" y2="37771"/>
                        <a14:foregroundMark x1="25118" y1="30000" x2="27415" y2="34800"/>
                        <a14:foregroundMark x1="27865" y1="36971" x2="27060" y2="31829"/>
                        <a14:foregroundMark x1="13187" y1="29143" x2="13755" y2="36114"/>
                        <a14:foregroundMark x1="13518" y1="37771" x2="15246" y2="27829"/>
                        <a14:foregroundMark x1="15341" y1="28629" x2="16477" y2="37771"/>
                        <a14:foregroundMark x1="20573" y1="44743" x2="22846" y2="47143"/>
                        <a14:foregroundMark x1="22277" y1="43371" x2="20455" y2="55714"/>
                        <a14:foregroundMark x1="14654" y1="59771" x2="12287" y2="67257"/>
                        <a14:foregroundMark x1="13636" y1="68857" x2="15578" y2="60571"/>
                        <a14:foregroundMark x1="26042" y1="61086" x2="27509" y2="67257"/>
                        <a14:foregroundMark x1="27178" y1="59486" x2="29782" y2="62971"/>
                        <a14:foregroundMark x1="28314" y1="61086" x2="27509" y2="68857"/>
                      </a14:backgroundRemoval>
                    </a14:imgEffect>
                  </a14:imgLayer>
                </a14:imgProps>
              </a:ext>
              <a:ext uri="{28A0092B-C50C-407E-A947-70E740481C1C}">
                <a14:useLocalDpi xmlns:a14="http://schemas.microsoft.com/office/drawing/2010/main" val="0"/>
              </a:ext>
            </a:extLst>
          </a:blip>
          <a:srcRect l="2467" t="4187" r="61223" b="7036"/>
          <a:stretch/>
        </p:blipFill>
        <p:spPr>
          <a:xfrm>
            <a:off x="4192756" y="1373708"/>
            <a:ext cx="760244" cy="787986"/>
          </a:xfrm>
          <a:prstGeom prst="rect">
            <a:avLst/>
          </a:prstGeom>
        </p:spPr>
      </p:pic>
      <p:sp>
        <p:nvSpPr>
          <p:cNvPr id="5" name="Text Placeholder 4"/>
          <p:cNvSpPr>
            <a:spLocks noGrp="1"/>
          </p:cNvSpPr>
          <p:nvPr>
            <p:ph type="body" sz="quarter" idx="10" hasCustomPrompt="1"/>
          </p:nvPr>
        </p:nvSpPr>
        <p:spPr>
          <a:xfrm>
            <a:off x="2824163" y="5734050"/>
            <a:ext cx="3495675" cy="600075"/>
          </a:xfrm>
          <a:prstGeom prst="rect">
            <a:avLst/>
          </a:prstGeom>
        </p:spPr>
        <p:txBody>
          <a:bodyPr/>
          <a:lstStyle>
            <a:lvl1pPr marL="0" indent="0" algn="ctr">
              <a:buNone/>
              <a:defRPr sz="3200"/>
            </a:lvl1pPr>
          </a:lstStyle>
          <a:p>
            <a:r>
              <a:rPr lang="en-GB" sz="2200" spc="200" dirty="0">
                <a:solidFill>
                  <a:schemeClr val="tx1"/>
                </a:solidFill>
                <a:latin typeface="Calibri Light" panose="020F0302020204030204" pitchFamily="34" charset="0"/>
                <a:cs typeface="Microsoft Tai Le" panose="020B0502040204020203" pitchFamily="34" charset="0"/>
              </a:rPr>
              <a:t>[NAME OF BARRISTER]</a:t>
            </a:r>
          </a:p>
          <a:p>
            <a:r>
              <a:rPr lang="en-GB" sz="2200" spc="200" dirty="0">
                <a:solidFill>
                  <a:schemeClr val="tx1"/>
                </a:solidFill>
                <a:latin typeface="Calibri Light" panose="020F0302020204030204" pitchFamily="34" charset="0"/>
                <a:cs typeface="Microsoft Tai Le" panose="020B0502040204020203" pitchFamily="34" charset="0"/>
              </a:rPr>
              <a:t>BARRISTER</a:t>
            </a:r>
          </a:p>
          <a:p>
            <a:pPr lvl="0"/>
            <a:endParaRPr lang="en-GB" dirty="0"/>
          </a:p>
        </p:txBody>
      </p:sp>
      <p:sp>
        <p:nvSpPr>
          <p:cNvPr id="9" name="Text Placeholder 8"/>
          <p:cNvSpPr>
            <a:spLocks noGrp="1"/>
          </p:cNvSpPr>
          <p:nvPr>
            <p:ph type="body" sz="quarter" idx="11" hasCustomPrompt="1"/>
          </p:nvPr>
        </p:nvSpPr>
        <p:spPr>
          <a:xfrm>
            <a:off x="1628775" y="2466975"/>
            <a:ext cx="5943600" cy="1504950"/>
          </a:xfrm>
          <a:prstGeom prst="rect">
            <a:avLst/>
          </a:prstGeom>
        </p:spPr>
        <p:txBody>
          <a:bodyPr/>
          <a:lstStyle>
            <a:lvl1pPr marL="0" indent="0" algn="ctr">
              <a:buNone/>
              <a:defRPr sz="3200"/>
            </a:lvl1pPr>
          </a:lstStyle>
          <a:p>
            <a:r>
              <a:rPr lang="en-GB" sz="5400" spc="100" dirty="0">
                <a:solidFill>
                  <a:schemeClr val="tx1"/>
                </a:solidFill>
                <a:latin typeface="Segoe UI Light" panose="020B0502040204020203" pitchFamily="34" charset="0"/>
                <a:cs typeface="Microsoft Tai Le" panose="020B0502040204020203" pitchFamily="34" charset="0"/>
              </a:rPr>
              <a:t>[TITLE OF PRESENTATION]</a:t>
            </a:r>
          </a:p>
        </p:txBody>
      </p:sp>
    </p:spTree>
    <p:extLst>
      <p:ext uri="{BB962C8B-B14F-4D97-AF65-F5344CB8AC3E}">
        <p14:creationId xmlns:p14="http://schemas.microsoft.com/office/powerpoint/2010/main" val="336263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fill) and title only">
    <p:spTree>
      <p:nvGrpSpPr>
        <p:cNvPr id="1" name=""/>
        <p:cNvGrpSpPr/>
        <p:nvPr/>
      </p:nvGrpSpPr>
      <p:grpSpPr>
        <a:xfrm>
          <a:off x="0" y="0"/>
          <a:ext cx="0" cy="0"/>
          <a:chOff x="0" y="0"/>
          <a:chExt cx="0" cy="0"/>
        </a:xfrm>
      </p:grpSpPr>
      <p:sp>
        <p:nvSpPr>
          <p:cNvPr id="23" name="Rectangle 22"/>
          <p:cNvSpPr/>
          <p:nvPr/>
        </p:nvSpPr>
        <p:spPr>
          <a:xfrm>
            <a:off x="0" y="548680"/>
            <a:ext cx="8187070" cy="720080"/>
          </a:xfrm>
          <a:prstGeom prst="rect">
            <a:avLst/>
          </a:prstGeom>
          <a:solidFill>
            <a:srgbClr val="F9494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a:softEdge rad="31750"/>
          </a:effectLst>
        </p:spPr>
      </p:pic>
      <p:sp>
        <p:nvSpPr>
          <p:cNvPr id="26" name="Text Placeholder 2"/>
          <p:cNvSpPr>
            <a:spLocks noGrp="1"/>
          </p:cNvSpPr>
          <p:nvPr>
            <p:ph type="body" sz="quarter" idx="10"/>
          </p:nvPr>
        </p:nvSpPr>
        <p:spPr>
          <a:xfrm>
            <a:off x="976313" y="1603375"/>
            <a:ext cx="7191375" cy="4695825"/>
          </a:xfrm>
          <a:prstGeom prst="rect">
            <a:avLst/>
          </a:prstGeom>
        </p:spPr>
        <p:txBody>
          <a:bodyPr/>
          <a:lstStyle>
            <a:lvl1pPr marL="0" indent="0">
              <a:buNone/>
              <a:defRPr sz="2000"/>
            </a:lvl1pPr>
          </a:lstStyle>
          <a:p>
            <a:pPr lvl="0"/>
            <a:endParaRPr lang="en-GB" dirty="0"/>
          </a:p>
        </p:txBody>
      </p:sp>
      <p:sp>
        <p:nvSpPr>
          <p:cNvPr id="28"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vl1pPr>
          </a:lstStyle>
          <a:p>
            <a:pPr lvl="0"/>
            <a:r>
              <a:rPr lang="en-GB" dirty="0"/>
              <a:t>TITLE</a:t>
            </a:r>
          </a:p>
        </p:txBody>
      </p:sp>
    </p:spTree>
    <p:extLst>
      <p:ext uri="{BB962C8B-B14F-4D97-AF65-F5344CB8AC3E}">
        <p14:creationId xmlns:p14="http://schemas.microsoft.com/office/powerpoint/2010/main" val="302761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in) and title only">
    <p:spTree>
      <p:nvGrpSpPr>
        <p:cNvPr id="1" name=""/>
        <p:cNvGrpSpPr/>
        <p:nvPr/>
      </p:nvGrpSpPr>
      <p:grpSpPr>
        <a:xfrm>
          <a:off x="0" y="0"/>
          <a:ext cx="0" cy="0"/>
          <a:chOff x="0" y="0"/>
          <a:chExt cx="0" cy="0"/>
        </a:xfrm>
      </p:grpSpPr>
      <p:sp>
        <p:nvSpPr>
          <p:cNvPr id="23" name="Rectangle 22"/>
          <p:cNvSpPr/>
          <p:nvPr/>
        </p:nvSpPr>
        <p:spPr>
          <a:xfrm>
            <a:off x="0" y="548680"/>
            <a:ext cx="8187070" cy="720080"/>
          </a:xfrm>
          <a:prstGeom prst="rect">
            <a:avLst/>
          </a:prstGeom>
          <a:solidFill>
            <a:srgbClr val="F9494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a:softEdge rad="31750"/>
          </a:effectLst>
        </p:spPr>
      </p:pic>
      <p:sp>
        <p:nvSpPr>
          <p:cNvPr id="6" name="Text Placeholder 2"/>
          <p:cNvSpPr>
            <a:spLocks noGrp="1"/>
          </p:cNvSpPr>
          <p:nvPr>
            <p:ph type="body" sz="quarter" idx="10"/>
          </p:nvPr>
        </p:nvSpPr>
        <p:spPr>
          <a:xfrm>
            <a:off x="1704975" y="1974850"/>
            <a:ext cx="5745163" cy="2168525"/>
          </a:xfrm>
          <a:prstGeom prst="rect">
            <a:avLst/>
          </a:prstGeom>
        </p:spPr>
        <p:txBody>
          <a:bodyPr/>
          <a:lstStyle>
            <a:lvl1pPr marL="0" indent="0">
              <a:buNone/>
              <a:defRPr sz="2000"/>
            </a:lvl1pPr>
          </a:lstStyle>
          <a:p>
            <a:pPr lvl="0"/>
            <a:endParaRPr lang="en-GB" dirty="0"/>
          </a:p>
        </p:txBody>
      </p:sp>
      <p:sp>
        <p:nvSpPr>
          <p:cNvPr id="10"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vl1pPr>
          </a:lstStyle>
          <a:p>
            <a:pPr lvl="0"/>
            <a:r>
              <a:rPr lang="en-GB" dirty="0"/>
              <a:t>TITLE</a:t>
            </a:r>
          </a:p>
        </p:txBody>
      </p:sp>
    </p:spTree>
    <p:extLst>
      <p:ext uri="{BB962C8B-B14F-4D97-AF65-F5344CB8AC3E}">
        <p14:creationId xmlns:p14="http://schemas.microsoft.com/office/powerpoint/2010/main" val="251359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in) only">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p:spPr>
      </p:pic>
      <p:sp>
        <p:nvSpPr>
          <p:cNvPr id="3" name="Text Placeholder 2"/>
          <p:cNvSpPr>
            <a:spLocks noGrp="1"/>
          </p:cNvSpPr>
          <p:nvPr>
            <p:ph type="body" sz="quarter" idx="10"/>
          </p:nvPr>
        </p:nvSpPr>
        <p:spPr>
          <a:xfrm>
            <a:off x="1704975" y="1974850"/>
            <a:ext cx="5745163" cy="2168525"/>
          </a:xfrm>
          <a:prstGeom prst="rect">
            <a:avLst/>
          </a:prstGeom>
        </p:spPr>
        <p:txBody>
          <a:bodyPr/>
          <a:lstStyle>
            <a:lvl1pPr marL="0" indent="0">
              <a:buNone/>
              <a:defRPr sz="2000"/>
            </a:lvl1pPr>
          </a:lstStyle>
          <a:p>
            <a:pPr lvl="0"/>
            <a:endParaRPr lang="en-GB" dirty="0"/>
          </a:p>
        </p:txBody>
      </p:sp>
    </p:spTree>
    <p:extLst>
      <p:ext uri="{BB962C8B-B14F-4D97-AF65-F5344CB8AC3E}">
        <p14:creationId xmlns:p14="http://schemas.microsoft.com/office/powerpoint/2010/main" val="222572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fill) only">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p:spPr>
      </p:pic>
      <p:sp>
        <p:nvSpPr>
          <p:cNvPr id="3" name="Text Placeholder 2"/>
          <p:cNvSpPr>
            <a:spLocks noGrp="1"/>
          </p:cNvSpPr>
          <p:nvPr>
            <p:ph type="body" sz="quarter" idx="10"/>
          </p:nvPr>
        </p:nvSpPr>
        <p:spPr>
          <a:xfrm>
            <a:off x="976313" y="1603375"/>
            <a:ext cx="7191375" cy="4695825"/>
          </a:xfrm>
          <a:prstGeom prst="rect">
            <a:avLst/>
          </a:prstGeom>
        </p:spPr>
        <p:txBody>
          <a:bodyPr/>
          <a:lstStyle>
            <a:lvl1pPr marL="0" indent="0">
              <a:buNone/>
              <a:defRPr sz="2000"/>
            </a:lvl1pPr>
          </a:lstStyle>
          <a:p>
            <a:pPr lvl="0"/>
            <a:endParaRPr lang="en-GB" dirty="0"/>
          </a:p>
        </p:txBody>
      </p:sp>
    </p:spTree>
    <p:extLst>
      <p:ext uri="{BB962C8B-B14F-4D97-AF65-F5344CB8AC3E}">
        <p14:creationId xmlns:p14="http://schemas.microsoft.com/office/powerpoint/2010/main" val="241897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g, caption and titl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57263" y="1603375"/>
            <a:ext cx="7229475" cy="4246563"/>
          </a:xfrm>
          <a:prstGeom prst="rect">
            <a:avLst/>
          </a:prstGeom>
        </p:spPr>
        <p:txBody>
          <a:bodyPr/>
          <a:lstStyle>
            <a:lvl1pPr marL="0" indent="0" algn="ctr">
              <a:buNone/>
              <a:defRPr sz="2000"/>
            </a:lvl1pPr>
          </a:lstStyle>
          <a:p>
            <a:r>
              <a:rPr lang="en-GB" dirty="0"/>
              <a:t>Image</a:t>
            </a:r>
          </a:p>
        </p:txBody>
      </p:sp>
      <p:sp>
        <p:nvSpPr>
          <p:cNvPr id="23" name="Rectangle 22"/>
          <p:cNvSpPr/>
          <p:nvPr/>
        </p:nvSpPr>
        <p:spPr>
          <a:xfrm>
            <a:off x="0" y="548680"/>
            <a:ext cx="8187070" cy="720080"/>
          </a:xfrm>
          <a:prstGeom prst="rect">
            <a:avLst/>
          </a:prstGeom>
          <a:solidFill>
            <a:srgbClr val="F9494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a:softEdge rad="31750"/>
          </a:effectLst>
        </p:spPr>
      </p:pic>
      <p:sp>
        <p:nvSpPr>
          <p:cNvPr id="9" name="Text Placeholder 8"/>
          <p:cNvSpPr>
            <a:spLocks noGrp="1"/>
          </p:cNvSpPr>
          <p:nvPr>
            <p:ph type="body" sz="quarter" idx="11" hasCustomPrompt="1"/>
          </p:nvPr>
        </p:nvSpPr>
        <p:spPr>
          <a:xfrm>
            <a:off x="957262" y="5960358"/>
            <a:ext cx="7229808" cy="338137"/>
          </a:xfrm>
          <a:prstGeom prst="rect">
            <a:avLst/>
          </a:prstGeom>
        </p:spPr>
        <p:txBody>
          <a:bodyPr/>
          <a:lstStyle>
            <a:lvl1pPr marL="0" indent="0" algn="ctr">
              <a:buNone/>
              <a:defRPr sz="2000"/>
            </a:lvl1pPr>
          </a:lstStyle>
          <a:p>
            <a:pPr lvl="0"/>
            <a:r>
              <a:rPr lang="en-US" dirty="0"/>
              <a:t>Caption</a:t>
            </a:r>
          </a:p>
        </p:txBody>
      </p:sp>
      <p:sp>
        <p:nvSpPr>
          <p:cNvPr id="16"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vl1pPr>
          </a:lstStyle>
          <a:p>
            <a:pPr lvl="0"/>
            <a:r>
              <a:rPr lang="en-GB" dirty="0"/>
              <a:t>TITLE</a:t>
            </a:r>
          </a:p>
        </p:txBody>
      </p:sp>
    </p:spTree>
    <p:extLst>
      <p:ext uri="{BB962C8B-B14F-4D97-AF65-F5344CB8AC3E}">
        <p14:creationId xmlns:p14="http://schemas.microsoft.com/office/powerpoint/2010/main" val="56708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g and caption only">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p:spPr>
      </p:pic>
      <p:sp>
        <p:nvSpPr>
          <p:cNvPr id="3" name="Picture Placeholder 2"/>
          <p:cNvSpPr>
            <a:spLocks noGrp="1" noChangeAspect="1"/>
          </p:cNvSpPr>
          <p:nvPr>
            <p:ph type="pic" sz="quarter" idx="10" hasCustomPrompt="1"/>
          </p:nvPr>
        </p:nvSpPr>
        <p:spPr>
          <a:xfrm>
            <a:off x="957263" y="1603375"/>
            <a:ext cx="7229475" cy="4246563"/>
          </a:xfrm>
          <a:prstGeom prst="rect">
            <a:avLst/>
          </a:prstGeom>
        </p:spPr>
        <p:txBody>
          <a:bodyPr/>
          <a:lstStyle>
            <a:lvl1pPr marL="0" indent="0" algn="ctr">
              <a:buNone/>
              <a:defRPr sz="2000"/>
            </a:lvl1pPr>
          </a:lstStyle>
          <a:p>
            <a:r>
              <a:rPr lang="en-GB" dirty="0"/>
              <a:t>Image</a:t>
            </a:r>
          </a:p>
        </p:txBody>
      </p:sp>
      <p:sp>
        <p:nvSpPr>
          <p:cNvPr id="9" name="Text Placeholder 8"/>
          <p:cNvSpPr>
            <a:spLocks noGrp="1"/>
          </p:cNvSpPr>
          <p:nvPr>
            <p:ph type="body" sz="quarter" idx="11" hasCustomPrompt="1"/>
          </p:nvPr>
        </p:nvSpPr>
        <p:spPr>
          <a:xfrm>
            <a:off x="968551" y="5960358"/>
            <a:ext cx="7210425" cy="338137"/>
          </a:xfrm>
          <a:prstGeom prst="rect">
            <a:avLst/>
          </a:prstGeom>
        </p:spPr>
        <p:txBody>
          <a:bodyPr/>
          <a:lstStyle>
            <a:lvl1pPr marL="0" indent="0" algn="ctr">
              <a:buNone/>
              <a:defRPr sz="2000"/>
            </a:lvl1pPr>
          </a:lstStyle>
          <a:p>
            <a:pPr lvl="0"/>
            <a:r>
              <a:rPr lang="en-US" dirty="0"/>
              <a:t>Caption</a:t>
            </a:r>
          </a:p>
        </p:txBody>
      </p:sp>
    </p:spTree>
    <p:extLst>
      <p:ext uri="{BB962C8B-B14F-4D97-AF65-F5344CB8AC3E}">
        <p14:creationId xmlns:p14="http://schemas.microsoft.com/office/powerpoint/2010/main" val="313685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0" y="5301208"/>
            <a:ext cx="9144000" cy="1576110"/>
          </a:xfrm>
          <a:prstGeom prst="rect">
            <a:avLst/>
          </a:prstGeom>
          <a:solidFill>
            <a:srgbClr val="F9494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B6C53"/>
              </a:solidFill>
            </a:endParaRPr>
          </a:p>
        </p:txBody>
      </p:sp>
      <p:grpSp>
        <p:nvGrpSpPr>
          <p:cNvPr id="4" name="Group 3"/>
          <p:cNvGrpSpPr/>
          <p:nvPr userDrawn="1"/>
        </p:nvGrpSpPr>
        <p:grpSpPr>
          <a:xfrm>
            <a:off x="286519" y="5457742"/>
            <a:ext cx="3421385" cy="1102444"/>
            <a:chOff x="395536" y="5172837"/>
            <a:chExt cx="3421385" cy="1102444"/>
          </a:xfrm>
        </p:grpSpPr>
        <p:sp>
          <p:nvSpPr>
            <p:cNvPr id="5" name="Title 1"/>
            <p:cNvSpPr txBox="1">
              <a:spLocks/>
            </p:cNvSpPr>
            <p:nvPr/>
          </p:nvSpPr>
          <p:spPr>
            <a:xfrm>
              <a:off x="395536" y="5172837"/>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Manchester</a:t>
              </a:r>
            </a:p>
            <a:p>
              <a:pPr algn="l"/>
              <a:r>
                <a:rPr lang="en-GB" sz="1400" spc="100" dirty="0">
                  <a:latin typeface="Calibri Light" panose="020F0302020204030204" pitchFamily="34" charset="0"/>
                  <a:cs typeface="Microsoft Tai Le" panose="020B0502040204020203" pitchFamily="34" charset="0"/>
                </a:rPr>
                <a:t>0161 214 1500 </a:t>
              </a:r>
            </a:p>
          </p:txBody>
        </p:sp>
        <p:sp>
          <p:nvSpPr>
            <p:cNvPr id="6" name="Title 1"/>
            <p:cNvSpPr txBox="1">
              <a:spLocks/>
            </p:cNvSpPr>
            <p:nvPr/>
          </p:nvSpPr>
          <p:spPr>
            <a:xfrm>
              <a:off x="395536" y="5748901"/>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Chester </a:t>
              </a:r>
            </a:p>
            <a:p>
              <a:pPr algn="l"/>
              <a:r>
                <a:rPr lang="en-GB" sz="1400" spc="100" dirty="0">
                  <a:latin typeface="Calibri Light" panose="020F0302020204030204" pitchFamily="34" charset="0"/>
                  <a:cs typeface="Microsoft Tai Le" panose="020B0502040204020203" pitchFamily="34" charset="0"/>
                </a:rPr>
                <a:t>01244 323070</a:t>
              </a:r>
            </a:p>
          </p:txBody>
        </p:sp>
        <p:sp>
          <p:nvSpPr>
            <p:cNvPr id="7" name="Title 1"/>
            <p:cNvSpPr txBox="1">
              <a:spLocks/>
            </p:cNvSpPr>
            <p:nvPr/>
          </p:nvSpPr>
          <p:spPr>
            <a:xfrm>
              <a:off x="2088729" y="5172837"/>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Sheffield </a:t>
              </a:r>
            </a:p>
            <a:p>
              <a:pPr algn="l"/>
              <a:r>
                <a:rPr lang="en-GB" sz="1400" spc="100" dirty="0">
                  <a:latin typeface="Calibri Light" panose="020F0302020204030204" pitchFamily="34" charset="0"/>
                  <a:cs typeface="Microsoft Tai Le" panose="020B0502040204020203" pitchFamily="34" charset="0"/>
                </a:rPr>
                <a:t>0114 273 8951</a:t>
              </a:r>
            </a:p>
          </p:txBody>
        </p:sp>
        <p:sp>
          <p:nvSpPr>
            <p:cNvPr id="8" name="Title 1"/>
            <p:cNvSpPr txBox="1">
              <a:spLocks/>
            </p:cNvSpPr>
            <p:nvPr/>
          </p:nvSpPr>
          <p:spPr>
            <a:xfrm>
              <a:off x="2088729" y="5748901"/>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Light" panose="020F0302020204030204" pitchFamily="34" charset="0"/>
                  <a:cs typeface="Microsoft Tai Le" panose="020B0502040204020203" pitchFamily="34" charset="0"/>
                </a:rPr>
                <a:t>Liverpool</a:t>
              </a:r>
            </a:p>
            <a:p>
              <a:pPr algn="l"/>
              <a:r>
                <a:rPr lang="en-GB" sz="1400" spc="100" dirty="0">
                  <a:latin typeface="Calibri Light" panose="020F0302020204030204" pitchFamily="34" charset="0"/>
                  <a:cs typeface="Microsoft Tai Le" panose="020B0502040204020203" pitchFamily="34" charset="0"/>
                </a:rPr>
                <a:t>0151 243 6000</a:t>
              </a:r>
            </a:p>
          </p:txBody>
        </p:sp>
      </p:grpSp>
      <p:grpSp>
        <p:nvGrpSpPr>
          <p:cNvPr id="9" name="Group 8"/>
          <p:cNvGrpSpPr/>
          <p:nvPr userDrawn="1"/>
        </p:nvGrpSpPr>
        <p:grpSpPr>
          <a:xfrm>
            <a:off x="7322743" y="5817129"/>
            <a:ext cx="1470930" cy="526380"/>
            <a:chOff x="7319894" y="5383044"/>
            <a:chExt cx="1470930" cy="526380"/>
          </a:xfrm>
        </p:grpSpPr>
        <p:pic>
          <p:nvPicPr>
            <p:cNvPr id="10" name="Picture 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7950" y="5489797"/>
              <a:ext cx="312874" cy="312874"/>
            </a:xfrm>
            <a:prstGeom prst="rect">
              <a:avLst/>
            </a:prstGeom>
          </p:spPr>
        </p:pic>
        <p:sp>
          <p:nvSpPr>
            <p:cNvPr id="11" name="Title 1"/>
            <p:cNvSpPr txBox="1">
              <a:spLocks/>
            </p:cNvSpPr>
            <p:nvPr userDrawn="1"/>
          </p:nvSpPr>
          <p:spPr>
            <a:xfrm>
              <a:off x="7319894" y="5383044"/>
              <a:ext cx="119417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spc="200" dirty="0">
                  <a:latin typeface="Calibri Light" panose="020F0302020204030204" pitchFamily="34" charset="0"/>
                  <a:cs typeface="Microsoft Tai Le" panose="020B0502040204020203" pitchFamily="34" charset="0"/>
                </a:rPr>
                <a:t>@SJBNews</a:t>
              </a:r>
            </a:p>
          </p:txBody>
        </p:sp>
      </p:grpSp>
      <p:pic>
        <p:nvPicPr>
          <p:cNvPr id="12" name="Picture 11">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3063" y="5554338"/>
            <a:ext cx="288032" cy="288032"/>
          </a:xfrm>
          <a:prstGeom prst="rect">
            <a:avLst/>
          </a:prstGeom>
        </p:spPr>
      </p:pic>
      <p:sp>
        <p:nvSpPr>
          <p:cNvPr id="13" name="Title 1"/>
          <p:cNvSpPr txBox="1">
            <a:spLocks/>
          </p:cNvSpPr>
          <p:nvPr userDrawn="1"/>
        </p:nvSpPr>
        <p:spPr>
          <a:xfrm>
            <a:off x="6732373" y="6276432"/>
            <a:ext cx="2232247" cy="216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spc="200" dirty="0">
                <a:latin typeface="Calibri Light" panose="020F0302020204030204" pitchFamily="34" charset="0"/>
                <a:cs typeface="Microsoft Tai Le" panose="020B0502040204020203" pitchFamily="34" charset="0"/>
              </a:rPr>
              <a:t>stjohnsbuildings.com</a:t>
            </a:r>
          </a:p>
        </p:txBody>
      </p:sp>
      <p:pic>
        <p:nvPicPr>
          <p:cNvPr id="15" name="Picture 14"/>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ackgroundRemoval t="3829" b="92800" l="1705" r="38778">
                        <a14:foregroundMark x1="14205" y1="30229" x2="14205" y2="30229"/>
                        <a14:foregroundMark x1="12642" y1="29714" x2="14512" y2="37257"/>
                        <a14:foregroundMark x1="18679" y1="44286" x2="22751" y2="51829"/>
                        <a14:foregroundMark x1="25971" y1="36743" x2="27107" y2="29486"/>
                        <a14:foregroundMark x1="26065" y1="60400" x2="27533" y2="66686"/>
                        <a14:foregroundMark x1="12737" y1="66686" x2="15554" y2="59886"/>
                        <a14:foregroundMark x1="12595" y1="26343" x2="13116" y2="25829"/>
                        <a14:foregroundMark x1="13210" y1="25829" x2="13636" y2="25429"/>
                        <a14:foregroundMark x1="13636" y1="25486" x2="14276" y2="25543"/>
                        <a14:foregroundMark x1="14276" y1="25543" x2="14820" y2="25771"/>
                        <a14:foregroundMark x1="14820" y1="25771" x2="15483" y2="26343"/>
                        <a14:foregroundMark x1="15483" y1="26343" x2="16217" y2="27714"/>
                        <a14:foregroundMark x1="16217" y1="27829" x2="16690" y2="29429"/>
                        <a14:foregroundMark x1="16761" y1="29657" x2="16951" y2="30743"/>
                        <a14:foregroundMark x1="17472" y1="41486" x2="17377" y2="56800"/>
                        <a14:foregroundMark x1="17401" y1="56800" x2="23627" y2="56857"/>
                        <a14:foregroundMark x1="17401" y1="41543" x2="19034" y2="41600"/>
                        <a14:foregroundMark x1="24006" y1="40914" x2="24171" y2="30686"/>
                        <a14:foregroundMark x1="24219" y1="30229" x2="25189" y2="27371"/>
                        <a14:foregroundMark x1="25189" y1="27371" x2="26728" y2="25886"/>
                        <a14:foregroundMark x1="26870" y1="25543" x2="29167" y2="27829"/>
                        <a14:foregroundMark x1="29427" y1="28457" x2="30114" y2="31771"/>
                        <a14:foregroundMark x1="30161" y1="32457" x2="29948" y2="36114"/>
                        <a14:foregroundMark x1="17022" y1="31429" x2="17164" y2="35429"/>
                        <a14:foregroundMark x1="17116" y1="36343" x2="17140" y2="40457"/>
                        <a14:foregroundMark x1="24077" y1="57543" x2="24148" y2="66057"/>
                        <a14:foregroundMark x1="24195" y1="66743" x2="24905" y2="69829"/>
                        <a14:foregroundMark x1="25095" y1="70171" x2="26231" y2="72057"/>
                        <a14:foregroundMark x1="26586" y1="72171" x2="28314" y2="72000"/>
                        <a14:foregroundMark x1="28338" y1="71886" x2="29664" y2="68400"/>
                        <a14:foregroundMark x1="29830" y1="67314" x2="30019" y2="62343"/>
                        <a14:foregroundMark x1="17045" y1="57600" x2="17022" y2="66686"/>
                        <a14:foregroundMark x1="16927" y1="67314" x2="14962" y2="71943"/>
                        <a14:foregroundMark x1="12027" y1="70571" x2="14489" y2="69943"/>
                      </a14:backgroundRemoval>
                    </a14:imgEffect>
                  </a14:imgLayer>
                </a14:imgProps>
              </a:ext>
              <a:ext uri="{28A0092B-C50C-407E-A947-70E740481C1C}">
                <a14:useLocalDpi xmlns:a14="http://schemas.microsoft.com/office/drawing/2010/main" val="0"/>
              </a:ext>
            </a:extLst>
          </a:blip>
          <a:srcRect r="57917"/>
          <a:stretch/>
        </p:blipFill>
        <p:spPr>
          <a:xfrm>
            <a:off x="683942" y="610370"/>
            <a:ext cx="585149" cy="576064"/>
          </a:xfrm>
          <a:prstGeom prst="rect">
            <a:avLst/>
          </a:prstGeom>
          <a:effectLst/>
        </p:spPr>
      </p:pic>
      <p:pic>
        <p:nvPicPr>
          <p:cNvPr id="14" name="Picture 13"/>
          <p:cNvPicPr>
            <a:picLocks noChangeAspect="1"/>
          </p:cNvPicPr>
          <p:nvPr userDrawn="1"/>
        </p:nvPicPr>
        <p:blipFill rotWithShape="1">
          <a:blip r:embed="rId8">
            <a:extLst>
              <a:ext uri="{28A0092B-C50C-407E-A947-70E740481C1C}">
                <a14:useLocalDpi xmlns:a14="http://schemas.microsoft.com/office/drawing/2010/main" val="0"/>
              </a:ext>
            </a:extLst>
          </a:blip>
          <a:srcRect l="39048"/>
          <a:stretch/>
        </p:blipFill>
        <p:spPr>
          <a:xfrm>
            <a:off x="1219200" y="640515"/>
            <a:ext cx="760512" cy="469068"/>
          </a:xfrm>
          <a:prstGeom prst="rect">
            <a:avLst/>
          </a:prstGeom>
        </p:spPr>
      </p:pic>
    </p:spTree>
    <p:extLst>
      <p:ext uri="{BB962C8B-B14F-4D97-AF65-F5344CB8AC3E}">
        <p14:creationId xmlns:p14="http://schemas.microsoft.com/office/powerpoint/2010/main" val="14757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12146"/>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2" r:id="rId3"/>
    <p:sldLayoutId id="2147483661" r:id="rId4"/>
    <p:sldLayoutId id="2147483662" r:id="rId5"/>
    <p:sldLayoutId id="2147483663" r:id="rId6"/>
    <p:sldLayoutId id="2147483664" r:id="rId7"/>
    <p:sldLayoutId id="2147483665" r:id="rId8"/>
    <p:sldLayoutId id="2147483666"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BF0C1-F2AD-EAD6-C033-BAE45C794907}"/>
              </a:ext>
            </a:extLst>
          </p:cNvPr>
          <p:cNvSpPr>
            <a:spLocks noGrp="1"/>
          </p:cNvSpPr>
          <p:nvPr>
            <p:ph type="body" sz="quarter" idx="10"/>
          </p:nvPr>
        </p:nvSpPr>
        <p:spPr/>
        <p:txBody>
          <a:bodyPr/>
          <a:lstStyle/>
          <a:p>
            <a:r>
              <a:rPr lang="en-US" b="1" dirty="0"/>
              <a:t>S</a:t>
            </a:r>
            <a:r>
              <a:rPr lang="en-GB" b="1" dirty="0"/>
              <a:t>WITALSKIS MENTAL CAPACITY DAY CONFERENCE </a:t>
            </a:r>
          </a:p>
        </p:txBody>
      </p:sp>
      <p:sp>
        <p:nvSpPr>
          <p:cNvPr id="7" name="Rectangle 6">
            <a:extLst>
              <a:ext uri="{FF2B5EF4-FFF2-40B4-BE49-F238E27FC236}">
                <a16:creationId xmlns:a16="http://schemas.microsoft.com/office/drawing/2014/main" id="{176E613B-9BDD-B155-43A2-C480F586C8D5}"/>
              </a:ext>
            </a:extLst>
          </p:cNvPr>
          <p:cNvSpPr>
            <a:spLocks noGrp="1" noRot="1" noMove="1" noResize="1" noEditPoints="1" noAdjustHandles="1" noChangeArrowheads="1" noChangeShapeType="1"/>
          </p:cNvSpPr>
          <p:nvPr/>
        </p:nvSpPr>
        <p:spPr>
          <a:xfrm>
            <a:off x="1" y="-1"/>
            <a:ext cx="9144000" cy="5311739"/>
          </a:xfrm>
          <a:prstGeom prst="rect">
            <a:avLst/>
          </a:prstGeom>
          <a:solidFill>
            <a:srgbClr val="0808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background with white text&#10;&#10;Description automatically generated">
            <a:extLst>
              <a:ext uri="{FF2B5EF4-FFF2-40B4-BE49-F238E27FC236}">
                <a16:creationId xmlns:a16="http://schemas.microsoft.com/office/drawing/2014/main" id="{891F7D5D-9786-59E0-C465-7FD34F1DE2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978738" y="1757243"/>
            <a:ext cx="5186523" cy="1671757"/>
          </a:xfrm>
          <a:prstGeom prst="rect">
            <a:avLst/>
          </a:prstGeom>
        </p:spPr>
      </p:pic>
    </p:spTree>
    <p:extLst>
      <p:ext uri="{BB962C8B-B14F-4D97-AF65-F5344CB8AC3E}">
        <p14:creationId xmlns:p14="http://schemas.microsoft.com/office/powerpoint/2010/main" val="409557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CD976-30A7-1654-167F-6B76C65A0FDC}"/>
              </a:ext>
            </a:extLst>
          </p:cNvPr>
          <p:cNvSpPr>
            <a:spLocks noGrp="1"/>
          </p:cNvSpPr>
          <p:nvPr>
            <p:ph type="body" sz="quarter" idx="10"/>
          </p:nvPr>
        </p:nvSpPr>
        <p:spPr/>
        <p:txBody>
          <a:bodyPr/>
          <a:lstStyle/>
          <a:p>
            <a:pPr lvl="0" algn="just">
              <a:spcBef>
                <a:spcPts val="0"/>
              </a:spcBef>
            </a:pPr>
            <a:r>
              <a:rPr lang="en-GB" kern="0" dirty="0">
                <a:effectLst/>
                <a:ea typeface="Calibri" panose="020F0502020204030204" pitchFamily="34" charset="0"/>
                <a:cs typeface="Times New Roman" panose="02020603050405020304" pitchFamily="18" charset="0"/>
              </a:rPr>
              <a:t>Rule 4.3 -  </a:t>
            </a:r>
            <a:r>
              <a:rPr lang="en-GB" kern="0" dirty="0">
                <a:effectLst/>
                <a:ea typeface="Times New Roman" panose="02020603050405020304" pitchFamily="18" charset="0"/>
                <a:cs typeface="Times New Roman" panose="02020603050405020304" pitchFamily="18" charset="0"/>
              </a:rPr>
              <a:t>Court’s power to order that a hearing be held in public</a:t>
            </a:r>
          </a:p>
          <a:p>
            <a:pPr lvl="0" algn="just">
              <a:spcBef>
                <a:spcPts val="0"/>
              </a:spcBef>
            </a:pPr>
            <a:endParaRPr lang="en-GB" kern="0" dirty="0">
              <a:ea typeface="Times New Roman" panose="02020603050405020304" pitchFamily="18" charset="0"/>
              <a:cs typeface="Times New Roman" panose="02020603050405020304" pitchFamily="18" charset="0"/>
            </a:endParaRPr>
          </a:p>
          <a:p>
            <a:pPr lvl="0" algn="just">
              <a:spcBef>
                <a:spcPts val="0"/>
              </a:spcBef>
            </a:pPr>
            <a:r>
              <a:rPr lang="en-GB" kern="0" dirty="0">
                <a:effectLst/>
                <a:ea typeface="Times New Roman" panose="02020603050405020304" pitchFamily="18" charset="0"/>
                <a:cs typeface="Times New Roman" panose="02020603050405020304" pitchFamily="18" charset="0"/>
              </a:rPr>
              <a:t> </a:t>
            </a:r>
            <a:r>
              <a:rPr lang="en-GB" i="1" kern="0" dirty="0">
                <a:effectLst/>
                <a:ea typeface="Times New Roman" panose="02020603050405020304" pitchFamily="18" charset="0"/>
                <a:cs typeface="Times New Roman" panose="02020603050405020304" pitchFamily="18" charset="0"/>
              </a:rPr>
              <a:t>4.3.—(1) The court may make an order—</a:t>
            </a:r>
            <a:endParaRPr lang="en-GB" kern="100" dirty="0">
              <a:effectLst/>
              <a:ea typeface="Calibri" panose="020F0502020204030204" pitchFamily="34" charset="0"/>
              <a:cs typeface="Times New Roman" panose="02020603050405020304" pitchFamily="18" charset="0"/>
            </a:endParaRPr>
          </a:p>
          <a:p>
            <a:pPr marL="727710">
              <a:spcBef>
                <a:spcPts val="0"/>
              </a:spcBef>
            </a:pPr>
            <a:r>
              <a:rPr lang="en-GB" i="1" kern="0" dirty="0">
                <a:effectLst/>
                <a:ea typeface="Times New Roman" panose="02020603050405020304" pitchFamily="18" charset="0"/>
                <a:cs typeface="Times New Roman" panose="02020603050405020304" pitchFamily="18" charset="0"/>
              </a:rPr>
              <a:t>(a) for a hearing to be held in public;</a:t>
            </a:r>
            <a:endParaRPr lang="en-GB" kern="100" dirty="0">
              <a:effectLst/>
              <a:ea typeface="Calibri" panose="020F0502020204030204" pitchFamily="34" charset="0"/>
              <a:cs typeface="Times New Roman" panose="02020603050405020304" pitchFamily="18" charset="0"/>
            </a:endParaRPr>
          </a:p>
          <a:p>
            <a:pPr marL="727710">
              <a:spcBef>
                <a:spcPts val="0"/>
              </a:spcBef>
            </a:pPr>
            <a:r>
              <a:rPr lang="en-GB" i="1" kern="0" dirty="0">
                <a:effectLst/>
                <a:ea typeface="Times New Roman" panose="02020603050405020304" pitchFamily="18" charset="0"/>
                <a:cs typeface="Times New Roman" panose="02020603050405020304" pitchFamily="18" charset="0"/>
              </a:rPr>
              <a:t>(b) for a part of a hearing to be held in public; or</a:t>
            </a:r>
            <a:endParaRPr lang="en-GB" kern="100" dirty="0">
              <a:effectLst/>
              <a:ea typeface="Calibri" panose="020F0502020204030204" pitchFamily="34" charset="0"/>
              <a:cs typeface="Times New Roman" panose="02020603050405020304" pitchFamily="18" charset="0"/>
            </a:endParaRPr>
          </a:p>
          <a:p>
            <a:pPr marL="727710">
              <a:spcBef>
                <a:spcPts val="0"/>
              </a:spcBef>
            </a:pPr>
            <a:r>
              <a:rPr lang="en-GB" i="1" kern="0" dirty="0">
                <a:effectLst/>
                <a:ea typeface="Times New Roman" panose="02020603050405020304" pitchFamily="18" charset="0"/>
                <a:cs typeface="Times New Roman" panose="02020603050405020304" pitchFamily="18" charset="0"/>
              </a:rPr>
              <a:t>(c) excluding any person, or class of persons, from attending a public hearing or a part of it.</a:t>
            </a:r>
          </a:p>
          <a:p>
            <a:pPr marL="270510" algn="just">
              <a:spcBef>
                <a:spcPts val="0"/>
              </a:spcBef>
            </a:pPr>
            <a:r>
              <a:rPr lang="en-GB" i="1" kern="0" dirty="0">
                <a:effectLst/>
                <a:ea typeface="Times New Roman" panose="02020603050405020304" pitchFamily="18" charset="0"/>
                <a:cs typeface="Times New Roman" panose="02020603050405020304" pitchFamily="18" charset="0"/>
              </a:rPr>
              <a:t>(2) Where the court makes an order under paragraph (1), it may in the same order or by a subsequent order—</a:t>
            </a:r>
            <a:endParaRPr lang="en-GB" kern="100" dirty="0">
              <a:effectLst/>
              <a:ea typeface="Calibri" panose="020F0502020204030204" pitchFamily="34" charset="0"/>
              <a:cs typeface="Times New Roman" panose="02020603050405020304" pitchFamily="18" charset="0"/>
            </a:endParaRPr>
          </a:p>
          <a:p>
            <a:pPr marL="727710">
              <a:spcBef>
                <a:spcPts val="0"/>
              </a:spcBef>
            </a:pPr>
            <a:r>
              <a:rPr lang="en-GB" i="1" kern="0" dirty="0">
                <a:effectLst/>
                <a:ea typeface="Times New Roman" panose="02020603050405020304" pitchFamily="18" charset="0"/>
                <a:cs typeface="Times New Roman" panose="02020603050405020304" pitchFamily="18" charset="0"/>
              </a:rPr>
              <a:t>(a) impose restrictions on the publication of the identity of—</a:t>
            </a:r>
            <a:endParaRPr lang="en-GB" kern="100" dirty="0">
              <a:effectLst/>
              <a:ea typeface="Calibri" panose="020F0502020204030204" pitchFamily="34" charset="0"/>
              <a:cs typeface="Times New Roman" panose="02020603050405020304" pitchFamily="18" charset="0"/>
            </a:endParaRPr>
          </a:p>
          <a:p>
            <a:pPr marL="1184910">
              <a:spcBef>
                <a:spcPts val="0"/>
              </a:spcBef>
            </a:pPr>
            <a:r>
              <a:rPr lang="en-GB" i="1" kern="0" dirty="0">
                <a:effectLst/>
                <a:ea typeface="Times New Roman" panose="02020603050405020304" pitchFamily="18" charset="0"/>
                <a:cs typeface="Times New Roman" panose="02020603050405020304" pitchFamily="18" charset="0"/>
              </a:rPr>
              <a:t>(</a:t>
            </a:r>
            <a:r>
              <a:rPr lang="en-GB" i="1" kern="0" dirty="0" err="1">
                <a:effectLst/>
                <a:ea typeface="Times New Roman" panose="02020603050405020304" pitchFamily="18" charset="0"/>
                <a:cs typeface="Times New Roman" panose="02020603050405020304" pitchFamily="18" charset="0"/>
              </a:rPr>
              <a:t>i</a:t>
            </a:r>
            <a:r>
              <a:rPr lang="en-GB" i="1" kern="0" dirty="0">
                <a:effectLst/>
                <a:ea typeface="Times New Roman" panose="02020603050405020304" pitchFamily="18" charset="0"/>
                <a:cs typeface="Times New Roman" panose="02020603050405020304" pitchFamily="18" charset="0"/>
              </a:rPr>
              <a:t>) any party;</a:t>
            </a:r>
            <a:endParaRPr lang="en-GB" kern="100" dirty="0">
              <a:effectLst/>
              <a:ea typeface="Calibri" panose="020F0502020204030204" pitchFamily="34" charset="0"/>
              <a:cs typeface="Times New Roman" panose="02020603050405020304" pitchFamily="18" charset="0"/>
            </a:endParaRPr>
          </a:p>
          <a:p>
            <a:pPr marL="1184910">
              <a:spcBef>
                <a:spcPts val="0"/>
              </a:spcBef>
            </a:pPr>
            <a:r>
              <a:rPr lang="en-GB" i="1" kern="0" dirty="0">
                <a:effectLst/>
                <a:ea typeface="Times New Roman" panose="02020603050405020304" pitchFamily="18" charset="0"/>
                <a:cs typeface="Times New Roman" panose="02020603050405020304" pitchFamily="18" charset="0"/>
              </a:rPr>
              <a:t>(ii) P (whether or not a party);</a:t>
            </a:r>
            <a:endParaRPr lang="en-GB" kern="100" dirty="0">
              <a:effectLst/>
              <a:ea typeface="Calibri" panose="020F0502020204030204" pitchFamily="34" charset="0"/>
              <a:cs typeface="Times New Roman" panose="02020603050405020304" pitchFamily="18" charset="0"/>
            </a:endParaRPr>
          </a:p>
          <a:p>
            <a:pPr marL="1184910">
              <a:spcBef>
                <a:spcPts val="0"/>
              </a:spcBef>
            </a:pPr>
            <a:r>
              <a:rPr lang="en-GB" i="1" kern="0" dirty="0">
                <a:effectLst/>
                <a:ea typeface="Times New Roman" panose="02020603050405020304" pitchFamily="18" charset="0"/>
                <a:cs typeface="Times New Roman" panose="02020603050405020304" pitchFamily="18" charset="0"/>
              </a:rPr>
              <a:t>(iii) any witness; or</a:t>
            </a:r>
            <a:endParaRPr lang="en-GB" kern="100" dirty="0">
              <a:effectLst/>
              <a:ea typeface="Calibri" panose="020F0502020204030204" pitchFamily="34" charset="0"/>
              <a:cs typeface="Times New Roman" panose="02020603050405020304" pitchFamily="18" charset="0"/>
            </a:endParaRPr>
          </a:p>
          <a:p>
            <a:pPr marL="1184910">
              <a:spcBef>
                <a:spcPts val="0"/>
              </a:spcBef>
            </a:pPr>
            <a:r>
              <a:rPr lang="en-GB" i="1" kern="0" dirty="0">
                <a:effectLst/>
                <a:ea typeface="Times New Roman" panose="02020603050405020304" pitchFamily="18" charset="0"/>
                <a:cs typeface="Times New Roman" panose="02020603050405020304" pitchFamily="18" charset="0"/>
              </a:rPr>
              <a:t>(iv) any other person;</a:t>
            </a:r>
            <a:endParaRPr lang="en-GB" kern="100" dirty="0">
              <a:effectLst/>
              <a:ea typeface="Calibri" panose="020F0502020204030204" pitchFamily="34" charset="0"/>
              <a:cs typeface="Times New Roman" panose="02020603050405020304" pitchFamily="18" charset="0"/>
            </a:endParaRPr>
          </a:p>
          <a:p>
            <a:pPr>
              <a:spcBef>
                <a:spcPts val="0"/>
              </a:spcBef>
            </a:pPr>
            <a:endParaRPr lang="en-GB" dirty="0"/>
          </a:p>
        </p:txBody>
      </p:sp>
      <p:sp>
        <p:nvSpPr>
          <p:cNvPr id="3" name="Text Placeholder 2">
            <a:extLst>
              <a:ext uri="{FF2B5EF4-FFF2-40B4-BE49-F238E27FC236}">
                <a16:creationId xmlns:a16="http://schemas.microsoft.com/office/drawing/2014/main" id="{9B8C0944-CC84-557F-73E3-213B11C23754}"/>
              </a:ext>
            </a:extLst>
          </p:cNvPr>
          <p:cNvSpPr>
            <a:spLocks noGrp="1"/>
          </p:cNvSpPr>
          <p:nvPr>
            <p:ph type="body" sz="quarter" idx="12"/>
          </p:nvPr>
        </p:nvSpPr>
        <p:spPr/>
        <p:txBody>
          <a:bodyPr/>
          <a:lstStyle/>
          <a:p>
            <a:r>
              <a:rPr lang="en-US" dirty="0"/>
              <a:t>COURT OF PROTECTION RULES 2017</a:t>
            </a:r>
            <a:endParaRPr lang="en-GB" dirty="0"/>
          </a:p>
        </p:txBody>
      </p:sp>
    </p:spTree>
    <p:extLst>
      <p:ext uri="{BB962C8B-B14F-4D97-AF65-F5344CB8AC3E}">
        <p14:creationId xmlns:p14="http://schemas.microsoft.com/office/powerpoint/2010/main" val="120116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59BF1E-6AA6-680F-45B7-003A074A2A68}"/>
              </a:ext>
            </a:extLst>
          </p:cNvPr>
          <p:cNvSpPr>
            <a:spLocks noGrp="1"/>
          </p:cNvSpPr>
          <p:nvPr>
            <p:ph type="body" sz="quarter" idx="10"/>
          </p:nvPr>
        </p:nvSpPr>
        <p:spPr/>
        <p:txBody>
          <a:bodyPr/>
          <a:lstStyle/>
          <a:p>
            <a:pPr marL="727710">
              <a:spcBef>
                <a:spcPts val="0"/>
              </a:spcBef>
            </a:pPr>
            <a:r>
              <a:rPr lang="en-GB" i="1" kern="0" dirty="0">
                <a:effectLst/>
                <a:ea typeface="Times New Roman" panose="02020603050405020304" pitchFamily="18" charset="0"/>
                <a:cs typeface="Times New Roman" panose="02020603050405020304" pitchFamily="18" charset="0"/>
              </a:rPr>
              <a:t>(b) prohibit the publication of any information that may lead to any such person being identified;</a:t>
            </a:r>
            <a:endParaRPr lang="en-GB" kern="100" dirty="0">
              <a:effectLst/>
              <a:ea typeface="Calibri" panose="020F0502020204030204" pitchFamily="34" charset="0"/>
              <a:cs typeface="Times New Roman" panose="02020603050405020304" pitchFamily="18" charset="0"/>
            </a:endParaRPr>
          </a:p>
          <a:p>
            <a:pPr marL="727710">
              <a:spcBef>
                <a:spcPts val="0"/>
              </a:spcBef>
            </a:pPr>
            <a:r>
              <a:rPr lang="en-GB" i="1" kern="0" dirty="0">
                <a:effectLst/>
                <a:ea typeface="Times New Roman" panose="02020603050405020304" pitchFamily="18" charset="0"/>
                <a:cs typeface="Times New Roman" panose="02020603050405020304" pitchFamily="18" charset="0"/>
              </a:rPr>
              <a:t>(c) prohibit the further publication of any information relating to the proceedings from such date as the court may specify; or</a:t>
            </a:r>
            <a:endParaRPr lang="en-GB" kern="100" dirty="0">
              <a:effectLst/>
              <a:ea typeface="Calibri" panose="020F0502020204030204" pitchFamily="34" charset="0"/>
              <a:cs typeface="Times New Roman" panose="02020603050405020304" pitchFamily="18" charset="0"/>
            </a:endParaRPr>
          </a:p>
          <a:p>
            <a:pPr marL="727710">
              <a:spcBef>
                <a:spcPts val="0"/>
              </a:spcBef>
            </a:pPr>
            <a:r>
              <a:rPr lang="en-GB" i="1" kern="0" dirty="0">
                <a:effectLst/>
                <a:ea typeface="Times New Roman" panose="02020603050405020304" pitchFamily="18" charset="0"/>
                <a:cs typeface="Times New Roman" panose="02020603050405020304" pitchFamily="18" charset="0"/>
              </a:rPr>
              <a:t>(d) impose such other restrictions on the publication of information relating to the proceedings as the court may specify.</a:t>
            </a:r>
          </a:p>
          <a:p>
            <a:pPr marL="727710">
              <a:spcBef>
                <a:spcPts val="0"/>
              </a:spcBef>
            </a:pPr>
            <a:endParaRPr lang="en-GB" i="1" kern="0" dirty="0">
              <a:ea typeface="Calibri" panose="020F0502020204030204" pitchFamily="34" charset="0"/>
              <a:cs typeface="Times New Roman" panose="02020603050405020304" pitchFamily="18" charset="0"/>
            </a:endParaRPr>
          </a:p>
          <a:p>
            <a:pPr marL="727710">
              <a:spcBef>
                <a:spcPts val="0"/>
              </a:spcBef>
            </a:pPr>
            <a:r>
              <a:rPr lang="en-GB" sz="2000" i="1" kern="0" dirty="0">
                <a:effectLst/>
                <a:latin typeface="Calibri" panose="020F0502020204030204" pitchFamily="34" charset="0"/>
                <a:ea typeface="Calibri" panose="020F0502020204030204" pitchFamily="34" charset="0"/>
                <a:cs typeface="Calibri" panose="020F0502020204030204" pitchFamily="34" charset="0"/>
              </a:rPr>
              <a:t>Rule 4.3 </a:t>
            </a:r>
            <a:r>
              <a:rPr lang="en-GB" sz="2000" kern="0" dirty="0">
                <a:effectLst/>
                <a:latin typeface="Calibri" panose="020F0502020204030204" pitchFamily="34" charset="0"/>
                <a:ea typeface="Calibri" panose="020F0502020204030204" pitchFamily="34" charset="0"/>
                <a:cs typeface="Calibri" panose="020F0502020204030204" pitchFamily="34" charset="0"/>
              </a:rPr>
              <a:t>relates to the court’s actions of allowing a hearing to be held in public and when making an order for that purpose it may impose restrictions of  the publication of information protecting P, parties and witnesses and information before the court.</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marL="727710">
              <a:spcBef>
                <a:spcPts val="0"/>
              </a:spcBef>
            </a:pPr>
            <a:endParaRPr lang="en-GB" kern="100" dirty="0">
              <a:effectLst/>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EE37086A-FAED-5117-6CEE-D2C691A17B50}"/>
              </a:ext>
            </a:extLst>
          </p:cNvPr>
          <p:cNvSpPr>
            <a:spLocks noGrp="1"/>
          </p:cNvSpPr>
          <p:nvPr>
            <p:ph type="body" sz="quarter" idx="12"/>
          </p:nvPr>
        </p:nvSpPr>
        <p:spPr/>
        <p:txBody>
          <a:bodyPr/>
          <a:lstStyle/>
          <a:p>
            <a:r>
              <a:rPr lang="en-US" dirty="0"/>
              <a:t>RULE 4.3 (2)   CONTINUED</a:t>
            </a:r>
            <a:endParaRPr lang="en-GB" dirty="0"/>
          </a:p>
        </p:txBody>
      </p:sp>
    </p:spTree>
    <p:extLst>
      <p:ext uri="{BB962C8B-B14F-4D97-AF65-F5344CB8AC3E}">
        <p14:creationId xmlns:p14="http://schemas.microsoft.com/office/powerpoint/2010/main" val="224076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DEC30-1FE9-CD14-914E-B626D0AAEF24}"/>
              </a:ext>
            </a:extLst>
          </p:cNvPr>
          <p:cNvSpPr>
            <a:spLocks noGrp="1"/>
          </p:cNvSpPr>
          <p:nvPr>
            <p:ph type="body" sz="quarter" idx="10"/>
          </p:nvPr>
        </p:nvSpPr>
        <p:spPr>
          <a:xfrm>
            <a:off x="1029479" y="1657164"/>
            <a:ext cx="7191375" cy="4695825"/>
          </a:xfrm>
        </p:spPr>
        <p:txBody>
          <a:bodyPr/>
          <a:lstStyle/>
          <a:p>
            <a:r>
              <a:rPr lang="en-GB" sz="2400" kern="0" dirty="0">
                <a:effectLst/>
                <a:ea typeface="Aptos" panose="020B0004020202020204" pitchFamily="34" charset="0"/>
                <a:cs typeface="Times New Roman" panose="02020603050405020304" pitchFamily="18" charset="0"/>
              </a:rPr>
              <a:t>Practice Direction 4C </a:t>
            </a:r>
            <a:r>
              <a:rPr lang="en-GB" sz="2400" kern="0" dirty="0" err="1">
                <a:effectLst/>
                <a:ea typeface="Aptos" panose="020B0004020202020204" pitchFamily="34" charset="0"/>
                <a:cs typeface="Times New Roman" panose="02020603050405020304" pitchFamily="18" charset="0"/>
              </a:rPr>
              <a:t>CoPR</a:t>
            </a:r>
            <a:r>
              <a:rPr lang="en-GB" sz="2400" kern="0" dirty="0">
                <a:effectLst/>
                <a:ea typeface="Aptos" panose="020B0004020202020204" pitchFamily="34" charset="0"/>
                <a:cs typeface="Times New Roman" panose="02020603050405020304" pitchFamily="18" charset="0"/>
              </a:rPr>
              <a:t> 2017, at 2.1. </a:t>
            </a:r>
            <a:r>
              <a:rPr lang="en-GB" sz="2400" kern="0" dirty="0">
                <a:ea typeface="Aptos" panose="020B0004020202020204" pitchFamily="34" charset="0"/>
                <a:cs typeface="Times New Roman" panose="02020603050405020304" pitchFamily="18" charset="0"/>
              </a:rPr>
              <a:t>:</a:t>
            </a:r>
            <a:endParaRPr lang="en-GB" sz="2400" kern="0" dirty="0">
              <a:effectLst/>
              <a:ea typeface="Aptos" panose="020B0004020202020204" pitchFamily="34" charset="0"/>
              <a:cs typeface="Times New Roman" panose="02020603050405020304" pitchFamily="18" charset="0"/>
            </a:endParaRPr>
          </a:p>
          <a:p>
            <a:endParaRPr lang="en-GB" sz="2400" i="1" kern="0" dirty="0">
              <a:ea typeface="Aptos" panose="020B0004020202020204" pitchFamily="34" charset="0"/>
              <a:cs typeface="Times New Roman" panose="02020603050405020304" pitchFamily="18" charset="0"/>
            </a:endParaRPr>
          </a:p>
          <a:p>
            <a:r>
              <a:rPr lang="en-GB" sz="2400" i="1" kern="0" dirty="0">
                <a:effectLst/>
                <a:ea typeface="Aptos" panose="020B0004020202020204" pitchFamily="34" charset="0"/>
                <a:cs typeface="Times New Roman" panose="02020603050405020304" pitchFamily="18" charset="0"/>
              </a:rPr>
              <a:t>“[t]he court will ordinarily (and so without any application being made)— (a) make an order under rule 4.3(1)(a) that any attended hearing shall be in public; and (b) in the same order, impose restrictions under rule 4.3(2) in relation to the </a:t>
            </a:r>
            <a:r>
              <a:rPr lang="en-GB" sz="2400" b="1" i="1" kern="0" dirty="0">
                <a:effectLst/>
                <a:ea typeface="Aptos" panose="020B0004020202020204" pitchFamily="34" charset="0"/>
                <a:cs typeface="Times New Roman" panose="02020603050405020304" pitchFamily="18" charset="0"/>
              </a:rPr>
              <a:t>publication of information</a:t>
            </a:r>
            <a:r>
              <a:rPr lang="en-GB" sz="2400" i="1" kern="0" dirty="0">
                <a:effectLst/>
                <a:ea typeface="Aptos" panose="020B0004020202020204" pitchFamily="34" charset="0"/>
                <a:cs typeface="Times New Roman" panose="02020603050405020304" pitchFamily="18" charset="0"/>
              </a:rPr>
              <a:t> </a:t>
            </a:r>
            <a:r>
              <a:rPr lang="en-GB" sz="2400" b="1" i="1" kern="0" dirty="0">
                <a:effectLst/>
                <a:ea typeface="Aptos" panose="020B0004020202020204" pitchFamily="34" charset="0"/>
                <a:cs typeface="Times New Roman" panose="02020603050405020304" pitchFamily="18" charset="0"/>
              </a:rPr>
              <a:t>about the proceedings.</a:t>
            </a:r>
            <a:endParaRPr lang="en-GB" sz="2400" kern="100" dirty="0">
              <a:effectLst/>
              <a:ea typeface="Aptos" panose="020B000402020202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40B0990D-3CBA-93CD-331C-50B18AFB24A2}"/>
              </a:ext>
            </a:extLst>
          </p:cNvPr>
          <p:cNvSpPr>
            <a:spLocks noGrp="1"/>
          </p:cNvSpPr>
          <p:nvPr>
            <p:ph type="body" sz="quarter" idx="12"/>
          </p:nvPr>
        </p:nvSpPr>
        <p:spPr/>
        <p:txBody>
          <a:bodyPr/>
          <a:lstStyle/>
          <a:p>
            <a:r>
              <a:rPr lang="en-US" dirty="0"/>
              <a:t>THE RULES PROVIDING FOR PUBLIC HEARINGS</a:t>
            </a:r>
            <a:endParaRPr lang="en-GB" dirty="0"/>
          </a:p>
        </p:txBody>
      </p:sp>
    </p:spTree>
    <p:extLst>
      <p:ext uri="{BB962C8B-B14F-4D97-AF65-F5344CB8AC3E}">
        <p14:creationId xmlns:p14="http://schemas.microsoft.com/office/powerpoint/2010/main" val="76336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6E6AD-BA3B-41C7-0138-A964999D36DE}"/>
              </a:ext>
            </a:extLst>
          </p:cNvPr>
          <p:cNvSpPr>
            <a:spLocks noGrp="1"/>
          </p:cNvSpPr>
          <p:nvPr>
            <p:ph type="body" sz="quarter" idx="10"/>
          </p:nvPr>
        </p:nvSpPr>
        <p:spPr/>
        <p:txBody>
          <a:bodyPr/>
          <a:lstStyle/>
          <a:p>
            <a:pPr marL="342900" indent="-342900">
              <a:buFont typeface="Wingdings" panose="05000000000000000000" pitchFamily="2" charset="2"/>
              <a:buChar char="v"/>
            </a:pPr>
            <a:r>
              <a:rPr lang="en-US" sz="1900" dirty="0"/>
              <a:t>Disapplies section 12 AJA 1960.  Deems case to sit in public.</a:t>
            </a:r>
          </a:p>
          <a:p>
            <a:pPr marL="342900" indent="-342900">
              <a:buFont typeface="Wingdings" panose="05000000000000000000" pitchFamily="2" charset="2"/>
              <a:buChar char="v"/>
            </a:pPr>
            <a:r>
              <a:rPr lang="en-US" sz="1900" dirty="0"/>
              <a:t>Restrains publication of  </a:t>
            </a:r>
            <a:r>
              <a:rPr lang="en-GB" sz="1900" dirty="0">
                <a:effectLst/>
                <a:ea typeface="Times New Roman" panose="02020603050405020304" pitchFamily="18" charset="0"/>
              </a:rPr>
              <a:t>any material or information that identifies or is likely to identify:</a:t>
            </a:r>
          </a:p>
          <a:p>
            <a:r>
              <a:rPr lang="en-GB" sz="1900" dirty="0">
                <a:ea typeface="Times New Roman" panose="02020603050405020304" pitchFamily="18" charset="0"/>
              </a:rPr>
              <a:t>	(a) P, protected person;</a:t>
            </a:r>
          </a:p>
          <a:p>
            <a:r>
              <a:rPr lang="en-GB" sz="1900" dirty="0">
                <a:effectLst/>
                <a:ea typeface="Times New Roman" panose="02020603050405020304" pitchFamily="18" charset="0"/>
              </a:rPr>
              <a:t>	(b)</a:t>
            </a:r>
            <a:r>
              <a:rPr lang="en-GB" sz="1900" dirty="0">
                <a:ea typeface="Times New Roman" panose="02020603050405020304" pitchFamily="18" charset="0"/>
              </a:rPr>
              <a:t> </a:t>
            </a:r>
            <a:r>
              <a:rPr lang="en-GB" sz="1900" dirty="0">
                <a:effectLst/>
                <a:ea typeface="Times New Roman" panose="02020603050405020304" pitchFamily="18" charset="0"/>
              </a:rPr>
              <a:t>any person is a member of the family of P</a:t>
            </a:r>
            <a:r>
              <a:rPr lang="en-GB" sz="1900">
                <a:effectLst/>
                <a:ea typeface="Times New Roman" panose="02020603050405020304" pitchFamily="18" charset="0"/>
              </a:rPr>
              <a:t>. </a:t>
            </a:r>
            <a:r>
              <a:rPr lang="en-GB" sz="1900">
                <a:ea typeface="Times New Roman" panose="02020603050405020304" pitchFamily="18" charset="0"/>
              </a:rPr>
              <a:t> </a:t>
            </a:r>
            <a:endParaRPr lang="en-GB" sz="1900" dirty="0">
              <a:effectLst/>
              <a:ea typeface="Times New Roman" panose="02020603050405020304" pitchFamily="18" charset="0"/>
            </a:endParaRPr>
          </a:p>
          <a:p>
            <a:pPr marL="285750" indent="-285750">
              <a:buFont typeface="Wingdings" panose="05000000000000000000" pitchFamily="2" charset="2"/>
              <a:buChar char="v"/>
            </a:pPr>
            <a:r>
              <a:rPr lang="en-GB" sz="1900" dirty="0">
                <a:effectLst/>
                <a:ea typeface="Times New Roman" panose="02020603050405020304" pitchFamily="18" charset="0"/>
              </a:rPr>
              <a:t>Restrains publication of any material or information that identifies or is likely to identify where any person listed above lives, or is being cared for, or their contact details.</a:t>
            </a:r>
          </a:p>
          <a:p>
            <a:pPr marL="285750" indent="-285750">
              <a:buFont typeface="Wingdings" panose="05000000000000000000" pitchFamily="2" charset="2"/>
              <a:buChar char="v"/>
            </a:pPr>
            <a:r>
              <a:rPr lang="en-GB" sz="1800" kern="0" dirty="0">
                <a:effectLst/>
                <a:ea typeface="Calibri" panose="020F0502020204030204" pitchFamily="34" charset="0"/>
                <a:cs typeface="Times New Roman" panose="02020603050405020304" pitchFamily="18" charset="0"/>
              </a:rPr>
              <a:t>Charles J (VP) in </a:t>
            </a:r>
            <a:r>
              <a:rPr lang="en-GB" sz="1800" b="1" i="1" kern="0" dirty="0">
                <a:solidFill>
                  <a:srgbClr val="F94945"/>
                </a:solidFill>
                <a:effectLst/>
                <a:ea typeface="Calibri" panose="020F0502020204030204" pitchFamily="34" charset="0"/>
                <a:cs typeface="Times New Roman" panose="02020603050405020304" pitchFamily="18" charset="0"/>
              </a:rPr>
              <a:t>V </a:t>
            </a:r>
            <a:r>
              <a:rPr lang="en-GB" sz="1800" b="1" i="1" kern="0" dirty="0" err="1">
                <a:solidFill>
                  <a:srgbClr val="F94945"/>
                </a:solidFill>
                <a:effectLst/>
                <a:ea typeface="Calibri" panose="020F0502020204030204" pitchFamily="34" charset="0"/>
                <a:cs typeface="Times New Roman" panose="02020603050405020304" pitchFamily="18" charset="0"/>
              </a:rPr>
              <a:t>v</a:t>
            </a:r>
            <a:r>
              <a:rPr lang="en-GB" sz="1800" b="1" i="1" kern="0" dirty="0">
                <a:solidFill>
                  <a:srgbClr val="F94945"/>
                </a:solidFill>
                <a:effectLst/>
                <a:ea typeface="Calibri" panose="020F0502020204030204" pitchFamily="34" charset="0"/>
                <a:cs typeface="Times New Roman" panose="02020603050405020304" pitchFamily="18" charset="0"/>
              </a:rPr>
              <a:t> Associated Newspapers Ltd &amp; </a:t>
            </a:r>
            <a:r>
              <a:rPr lang="en-GB" sz="1800" b="1" i="1" kern="0" dirty="0" err="1">
                <a:solidFill>
                  <a:srgbClr val="F94945"/>
                </a:solidFill>
                <a:effectLst/>
                <a:ea typeface="Calibri" panose="020F0502020204030204" pitchFamily="34" charset="0"/>
                <a:cs typeface="Times New Roman" panose="02020603050405020304" pitchFamily="18" charset="0"/>
              </a:rPr>
              <a:t>Ors</a:t>
            </a:r>
            <a:r>
              <a:rPr lang="en-GB" sz="1800" b="1" i="1" kern="0" dirty="0">
                <a:solidFill>
                  <a:srgbClr val="F94945"/>
                </a:solidFill>
                <a:effectLst/>
                <a:ea typeface="Calibri" panose="020F0502020204030204" pitchFamily="34" charset="0"/>
                <a:cs typeface="Times New Roman" panose="02020603050405020304" pitchFamily="18" charset="0"/>
              </a:rPr>
              <a:t>  </a:t>
            </a:r>
            <a:r>
              <a:rPr lang="en-GB" sz="1800" b="1" kern="0" dirty="0">
                <a:solidFill>
                  <a:srgbClr val="F94945"/>
                </a:solidFill>
                <a:effectLst/>
                <a:ea typeface="Calibri" panose="020F0502020204030204" pitchFamily="34" charset="0"/>
                <a:cs typeface="Times New Roman" panose="02020603050405020304" pitchFamily="18" charset="0"/>
              </a:rPr>
              <a:t>[2016] EWCOP 21</a:t>
            </a:r>
            <a:r>
              <a:rPr lang="en-GB" sz="1800" kern="100" dirty="0">
                <a:effectLst/>
                <a:ea typeface="Calibri" panose="020F0502020204030204" pitchFamily="34" charset="0"/>
                <a:cs typeface="Times New Roman" panose="02020603050405020304" pitchFamily="18" charset="0"/>
              </a:rPr>
              <a:t> </a:t>
            </a:r>
            <a:r>
              <a:rPr lang="en-GB" sz="1800" kern="0" dirty="0">
                <a:effectLst/>
                <a:ea typeface="Calibri" panose="020F0502020204030204" pitchFamily="34" charset="0"/>
                <a:cs typeface="Times New Roman" panose="02020603050405020304" pitchFamily="18" charset="0"/>
              </a:rPr>
              <a:t>drew a distinction between the making of an RRO and an anonymity order made under the COP Rules. </a:t>
            </a:r>
          </a:p>
          <a:p>
            <a:pPr marL="285750" indent="-285750">
              <a:buFont typeface="Wingdings" panose="05000000000000000000" pitchFamily="2" charset="2"/>
              <a:buChar char="v"/>
            </a:pPr>
            <a:r>
              <a:rPr lang="en-GB" sz="1800" kern="0" dirty="0">
                <a:effectLst/>
                <a:ea typeface="Calibri" panose="020F0502020204030204" pitchFamily="34" charset="0"/>
                <a:cs typeface="Times New Roman" panose="02020603050405020304" pitchFamily="18" charset="0"/>
              </a:rPr>
              <a:t>For this reason, the orders have been directed at those who attend the hearing and those that they inform, about its contents rather than the public at large. </a:t>
            </a:r>
            <a:endParaRPr lang="en-GB" sz="1800" dirty="0">
              <a:effectLst/>
              <a:ea typeface="Calibri" panose="020F0502020204030204" pitchFamily="34" charset="0"/>
            </a:endParaRPr>
          </a:p>
          <a:p>
            <a:pPr marL="285750" indent="-285750">
              <a:buFont typeface="Wingdings" panose="05000000000000000000" pitchFamily="2" charset="2"/>
              <a:buChar char="v"/>
            </a:pPr>
            <a:endParaRPr lang="en-GB" dirty="0">
              <a:effectLst/>
              <a:ea typeface="Times New Roman" panose="02020603050405020304" pitchFamily="18" charset="0"/>
            </a:endParaRPr>
          </a:p>
        </p:txBody>
      </p:sp>
      <p:sp>
        <p:nvSpPr>
          <p:cNvPr id="3" name="Text Placeholder 2">
            <a:extLst>
              <a:ext uri="{FF2B5EF4-FFF2-40B4-BE49-F238E27FC236}">
                <a16:creationId xmlns:a16="http://schemas.microsoft.com/office/drawing/2014/main" id="{B813EB95-AB67-789F-D7EA-3FB89F1F206F}"/>
              </a:ext>
            </a:extLst>
          </p:cNvPr>
          <p:cNvSpPr>
            <a:spLocks noGrp="1"/>
          </p:cNvSpPr>
          <p:nvPr>
            <p:ph type="body" sz="quarter" idx="12"/>
          </p:nvPr>
        </p:nvSpPr>
        <p:spPr/>
        <p:txBody>
          <a:bodyPr/>
          <a:lstStyle/>
          <a:p>
            <a:r>
              <a:rPr lang="en-US" dirty="0"/>
              <a:t>THE TRANSPARENCY ORDER</a:t>
            </a:r>
            <a:endParaRPr lang="en-GB" dirty="0"/>
          </a:p>
        </p:txBody>
      </p:sp>
    </p:spTree>
    <p:extLst>
      <p:ext uri="{BB962C8B-B14F-4D97-AF65-F5344CB8AC3E}">
        <p14:creationId xmlns:p14="http://schemas.microsoft.com/office/powerpoint/2010/main" val="1730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398F96-939A-7F97-29CA-87F9E8058007}"/>
              </a:ext>
            </a:extLst>
          </p:cNvPr>
          <p:cNvSpPr>
            <a:spLocks noGrp="1"/>
          </p:cNvSpPr>
          <p:nvPr>
            <p:ph type="body" sz="quarter" idx="10"/>
          </p:nvPr>
        </p:nvSpPr>
        <p:spPr/>
        <p:txBody>
          <a:bodyPr/>
          <a:lstStyle/>
          <a:p>
            <a:pPr marL="342900" indent="-342900">
              <a:buFont typeface="Wingdings" panose="05000000000000000000" pitchFamily="2" charset="2"/>
              <a:buChar char="v"/>
            </a:pPr>
            <a:r>
              <a:rPr lang="en-US" dirty="0"/>
              <a:t>The template order provides as follows:</a:t>
            </a:r>
          </a:p>
          <a:p>
            <a:r>
              <a:rPr lang="en-US" dirty="0">
                <a:effectLst/>
                <a:ea typeface="Times New Roman" panose="02020603050405020304" pitchFamily="18" charset="0"/>
              </a:rPr>
              <a:t>	</a:t>
            </a:r>
            <a:r>
              <a:rPr lang="en-GB" dirty="0">
                <a:solidFill>
                  <a:srgbClr val="F94945"/>
                </a:solidFill>
                <a:effectLst/>
                <a:ea typeface="Calibri" panose="020F0502020204030204" pitchFamily="34" charset="0"/>
                <a:cs typeface="Calibri" panose="020F0502020204030204" pitchFamily="34" charset="0"/>
              </a:rPr>
              <a:t>This Injunction shall have effect until </a:t>
            </a:r>
            <a:r>
              <a:rPr lang="en-GB" b="1" i="1" dirty="0">
                <a:solidFill>
                  <a:srgbClr val="F94945"/>
                </a:solidFill>
                <a:effectLst/>
                <a:ea typeface="Calibri" panose="020F0502020204030204" pitchFamily="34" charset="0"/>
                <a:cs typeface="Calibri" panose="020F0502020204030204" pitchFamily="34" charset="0"/>
              </a:rPr>
              <a:t>[ until further order 	of the Court ] [ the death of THE INITIALS CHOSEN TO 	IDENTIFY P]  [X weeks / months after the death of THE 	INITIALS CHOSEN TO IDENTIFY P].</a:t>
            </a:r>
            <a:endParaRPr lang="en-US" dirty="0">
              <a:solidFill>
                <a:srgbClr val="F94945"/>
              </a:solidFill>
            </a:endParaRPr>
          </a:p>
          <a:p>
            <a:pPr marL="342900" indent="-342900">
              <a:buFont typeface="Wingdings" panose="05000000000000000000" pitchFamily="2" charset="2"/>
              <a:buChar char="v"/>
            </a:pPr>
            <a:r>
              <a:rPr lang="en-GB" dirty="0"/>
              <a:t>The template contemplates no term of the order or review period- once made it lasts until death or beyond death, in some cases.</a:t>
            </a:r>
          </a:p>
          <a:p>
            <a:pPr marL="342900" indent="-342900">
              <a:buFont typeface="Wingdings" panose="05000000000000000000" pitchFamily="2" charset="2"/>
              <a:buChar char="v"/>
            </a:pPr>
            <a:r>
              <a:rPr lang="en-GB" dirty="0"/>
              <a:t>Is that lawful within European jurisprudence? Is it consistent with European case law?</a:t>
            </a:r>
          </a:p>
          <a:p>
            <a:pPr marL="342900" indent="-342900">
              <a:buFont typeface="Wingdings" panose="05000000000000000000" pitchFamily="2" charset="2"/>
              <a:buChar char="v"/>
            </a:pPr>
            <a:r>
              <a:rPr lang="en-GB" dirty="0"/>
              <a:t>The Supreme Court is de</a:t>
            </a:r>
            <a:r>
              <a:rPr lang="en-GB" dirty="0">
                <a:latin typeface="Calibri" panose="020F0502020204030204" pitchFamily="34" charset="0"/>
                <a:ea typeface="Calibri" panose="020F0502020204030204" pitchFamily="34" charset="0"/>
                <a:cs typeface="Calibri" panose="020F0502020204030204" pitchFamily="34" charset="0"/>
              </a:rPr>
              <a:t>termining this issue on appeal from the decision of the Lord Chief Justice in </a:t>
            </a:r>
            <a:r>
              <a:rPr lang="en-US" b="1" i="0" dirty="0">
                <a:solidFill>
                  <a:srgbClr val="F94945"/>
                </a:solidFill>
                <a:effectLst/>
                <a:latin typeface="Calibri" panose="020F0502020204030204" pitchFamily="34" charset="0"/>
                <a:ea typeface="Calibri" panose="020F0502020204030204" pitchFamily="34" charset="0"/>
                <a:cs typeface="Calibri" panose="020F0502020204030204" pitchFamily="34" charset="0"/>
              </a:rPr>
              <a:t>Abbasi &amp; Anor v Newcastle Upon Tyne Hospitals NHS Foundation Trust [2023] EWCA Civ 331 [2023] Fam 287, [2023] 3 WLR 575.</a:t>
            </a:r>
            <a:endParaRPr lang="en-GB" b="1" dirty="0">
              <a:solidFill>
                <a:srgbClr val="F94945"/>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3E79A9B-9ED1-AEAE-5BFA-548A70791354}"/>
              </a:ext>
            </a:extLst>
          </p:cNvPr>
          <p:cNvSpPr>
            <a:spLocks noGrp="1"/>
          </p:cNvSpPr>
          <p:nvPr>
            <p:ph type="body" sz="quarter" idx="12"/>
          </p:nvPr>
        </p:nvSpPr>
        <p:spPr/>
        <p:txBody>
          <a:bodyPr/>
          <a:lstStyle/>
          <a:p>
            <a:r>
              <a:rPr lang="en-US" dirty="0"/>
              <a:t>DURATION OF THE TRANSPARENCY ORDER</a:t>
            </a:r>
            <a:endParaRPr lang="en-GB" dirty="0"/>
          </a:p>
        </p:txBody>
      </p:sp>
    </p:spTree>
    <p:extLst>
      <p:ext uri="{BB962C8B-B14F-4D97-AF65-F5344CB8AC3E}">
        <p14:creationId xmlns:p14="http://schemas.microsoft.com/office/powerpoint/2010/main" val="374924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936BA-5316-88BF-7127-2F56CC7722AB}"/>
              </a:ext>
            </a:extLst>
          </p:cNvPr>
          <p:cNvSpPr>
            <a:spLocks noGrp="1"/>
          </p:cNvSpPr>
          <p:nvPr>
            <p:ph type="body" sz="quarter" idx="10"/>
          </p:nvPr>
        </p:nvSpPr>
        <p:spPr/>
        <p:txBody>
          <a:bodyPr/>
          <a:lstStyle/>
          <a:p>
            <a:pPr marL="285750" lvl="0" indent="-285750" algn="just">
              <a:lnSpc>
                <a:spcPct val="150000"/>
              </a:lnSpc>
              <a:buFont typeface="Wingdings" panose="05000000000000000000" pitchFamily="2" charset="2"/>
              <a:buChar char="v"/>
            </a:pPr>
            <a:r>
              <a:rPr lang="en-GB" sz="1800" kern="0" dirty="0">
                <a:effectLst/>
                <a:latin typeface="Times New Roman" panose="02020603050405020304" pitchFamily="18" charset="0"/>
                <a:ea typeface="Aptos" panose="020B0004020202020204" pitchFamily="34" charset="0"/>
                <a:cs typeface="Times New Roman" panose="02020603050405020304" pitchFamily="18" charset="0"/>
              </a:rPr>
              <a:t>The </a:t>
            </a:r>
            <a:r>
              <a:rPr lang="en-GB" sz="1800" kern="0" dirty="0" err="1">
                <a:effectLst/>
                <a:latin typeface="Times New Roman" panose="02020603050405020304" pitchFamily="18" charset="0"/>
                <a:ea typeface="Aptos" panose="020B0004020202020204" pitchFamily="34" charset="0"/>
                <a:cs typeface="Times New Roman" panose="02020603050405020304" pitchFamily="18" charset="0"/>
              </a:rPr>
              <a:t>CoPR</a:t>
            </a:r>
            <a:r>
              <a:rPr lang="en-GB" sz="1800" kern="0" dirty="0">
                <a:effectLst/>
                <a:latin typeface="Times New Roman" panose="02020603050405020304" pitchFamily="18" charset="0"/>
                <a:ea typeface="Aptos" panose="020B0004020202020204" pitchFamily="34" charset="0"/>
                <a:cs typeface="Times New Roman" panose="02020603050405020304" pitchFamily="18" charset="0"/>
              </a:rPr>
              <a:t> 2017 do not address application of a transcript of evidence or proceedings held in public.</a:t>
            </a:r>
          </a:p>
          <a:p>
            <a:pPr marL="285750" lvl="0" indent="-285750" algn="just">
              <a:lnSpc>
                <a:spcPct val="150000"/>
              </a:lnSpc>
              <a:buFont typeface="Wingdings" panose="05000000000000000000" pitchFamily="2" charset="2"/>
              <a:buChar char="v"/>
            </a:pPr>
            <a:r>
              <a:rPr lang="en-GB" sz="1800" kern="0" dirty="0">
                <a:effectLst/>
                <a:latin typeface="Times New Roman" panose="02020603050405020304" pitchFamily="18" charset="0"/>
                <a:ea typeface="Aptos" panose="020B0004020202020204" pitchFamily="34" charset="0"/>
                <a:cs typeface="Times New Roman" panose="02020603050405020304" pitchFamily="18" charset="0"/>
              </a:rPr>
              <a:t>the Rules do not provide for an issue then the ‘Application of the Civil Procedure Rules and Family Procedure Rules’ applies. </a:t>
            </a:r>
          </a:p>
          <a:p>
            <a:pPr marL="285750" lvl="0" indent="-285750" algn="just">
              <a:lnSpc>
                <a:spcPct val="150000"/>
              </a:lnSpc>
              <a:buFont typeface="Wingdings" panose="05000000000000000000" pitchFamily="2" charset="2"/>
              <a:buChar char="v"/>
            </a:pPr>
            <a:r>
              <a:rPr lang="en-GB" sz="1800" kern="0" dirty="0">
                <a:effectLst/>
                <a:latin typeface="Times New Roman" panose="02020603050405020304" pitchFamily="18" charset="0"/>
                <a:ea typeface="Aptos" panose="020B0004020202020204" pitchFamily="34" charset="0"/>
                <a:cs typeface="Times New Roman" panose="02020603050405020304" pitchFamily="18" charset="0"/>
              </a:rPr>
              <a:t>Rule 2.5 states - </a:t>
            </a:r>
          </a:p>
          <a:p>
            <a:pPr lvl="0" algn="just">
              <a:lnSpc>
                <a:spcPct val="150000"/>
              </a:lnSpc>
            </a:pPr>
            <a:r>
              <a:rPr lang="en-GB" sz="1800" i="1" kern="0" dirty="0">
                <a:effectLst/>
                <a:latin typeface="Times New Roman" panose="02020603050405020304" pitchFamily="18" charset="0"/>
                <a:ea typeface="Aptos" panose="020B0004020202020204" pitchFamily="34" charset="0"/>
                <a:cs typeface="Times New Roman" panose="02020603050405020304" pitchFamily="18" charset="0"/>
              </a:rPr>
              <a:t>“—(1) In any case not expressly provided for by these Rules or the practice directions made under them, the court may apply either the Civil Procedure Rules 1998(7) or the Family Procedure Rules 2010(8) (including in either case the practice directions made under them) with any necessary modifications, in so far as is necessary to further the overriding objective</a:t>
            </a:r>
            <a:r>
              <a:rPr lang="en-GB" sz="1800" kern="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F0EF597-7425-4F35-73E9-C17097CCAE55}"/>
              </a:ext>
            </a:extLst>
          </p:cNvPr>
          <p:cNvSpPr>
            <a:spLocks noGrp="1"/>
          </p:cNvSpPr>
          <p:nvPr>
            <p:ph type="body" sz="quarter" idx="12"/>
          </p:nvPr>
        </p:nvSpPr>
        <p:spPr/>
        <p:txBody>
          <a:bodyPr/>
          <a:lstStyle/>
          <a:p>
            <a:r>
              <a:rPr lang="en-US" dirty="0"/>
              <a:t>DISCLOSURE OF TRANSCRIPTS</a:t>
            </a:r>
            <a:endParaRPr lang="en-GB" dirty="0"/>
          </a:p>
        </p:txBody>
      </p:sp>
    </p:spTree>
    <p:extLst>
      <p:ext uri="{BB962C8B-B14F-4D97-AF65-F5344CB8AC3E}">
        <p14:creationId xmlns:p14="http://schemas.microsoft.com/office/powerpoint/2010/main" val="48963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1A3BD-B8CF-0C58-3A91-022ABBC45A48}"/>
              </a:ext>
            </a:extLst>
          </p:cNvPr>
          <p:cNvSpPr>
            <a:spLocks noGrp="1"/>
          </p:cNvSpPr>
          <p:nvPr>
            <p:ph type="body" sz="quarter" idx="10"/>
          </p:nvPr>
        </p:nvSpPr>
        <p:spPr/>
        <p:txBody>
          <a:bodyPr/>
          <a:lstStyle/>
          <a:p>
            <a:pPr marL="800100" indent="-342900">
              <a:lnSpc>
                <a:spcPct val="115000"/>
              </a:lnSpc>
              <a:buFont typeface="Wingdings" panose="05000000000000000000" pitchFamily="2" charset="2"/>
              <a:buChar char="v"/>
            </a:pPr>
            <a:r>
              <a:rPr lang="en-GB" kern="100" dirty="0">
                <a:ea typeface="Aptos" panose="020B0004020202020204" pitchFamily="34" charset="0"/>
                <a:cs typeface="Times New Roman" panose="02020603050405020304" pitchFamily="18" charset="0"/>
              </a:rPr>
              <a:t>T</a:t>
            </a:r>
            <a:r>
              <a:rPr lang="en-GB" sz="2000" kern="100" dirty="0">
                <a:effectLst/>
                <a:ea typeface="Aptos" panose="020B0004020202020204" pitchFamily="34" charset="0"/>
                <a:cs typeface="Times New Roman" panose="02020603050405020304" pitchFamily="18" charset="0"/>
              </a:rPr>
              <a:t>he CPR 1989 expressly deals with third party applications for a transcript. </a:t>
            </a:r>
          </a:p>
          <a:p>
            <a:pPr marL="800100" indent="-342900">
              <a:lnSpc>
                <a:spcPct val="115000"/>
              </a:lnSpc>
              <a:buFont typeface="Wingdings" panose="05000000000000000000" pitchFamily="2" charset="2"/>
              <a:buChar char="v"/>
            </a:pPr>
            <a:r>
              <a:rPr lang="en-GB" sz="2000" kern="100" dirty="0">
                <a:effectLst/>
                <a:ea typeface="Aptos" panose="020B0004020202020204" pitchFamily="34" charset="0"/>
                <a:cs typeface="Times New Roman" panose="02020603050405020304" pitchFamily="18" charset="0"/>
              </a:rPr>
              <a:t>Rule 39.9 CPR 1998 requires proceedings to be recorded and provides that any party </a:t>
            </a:r>
            <a:r>
              <a:rPr lang="en-GB" sz="2000" b="1" kern="100" dirty="0">
                <a:effectLst/>
                <a:ea typeface="Aptos" panose="020B0004020202020204" pitchFamily="34" charset="0"/>
                <a:cs typeface="Times New Roman" panose="02020603050405020304" pitchFamily="18" charset="0"/>
              </a:rPr>
              <a:t>or other person</a:t>
            </a:r>
            <a:r>
              <a:rPr lang="en-GB" sz="2000" kern="100" dirty="0">
                <a:effectLst/>
                <a:ea typeface="Aptos" panose="020B0004020202020204" pitchFamily="34" charset="0"/>
                <a:cs typeface="Times New Roman" panose="02020603050405020304" pitchFamily="18" charset="0"/>
              </a:rPr>
              <a:t> may request a transcript, a fee would need to be paid, and they should be provided with one. </a:t>
            </a:r>
          </a:p>
          <a:p>
            <a:pPr marL="800100" indent="-342900">
              <a:lnSpc>
                <a:spcPct val="115000"/>
              </a:lnSpc>
              <a:buFont typeface="Wingdings" panose="05000000000000000000" pitchFamily="2" charset="2"/>
              <a:buChar char="v"/>
            </a:pPr>
            <a:r>
              <a:rPr lang="en-GB" sz="2000" kern="100" dirty="0">
                <a:effectLst/>
                <a:ea typeface="Aptos" panose="020B0004020202020204" pitchFamily="34" charset="0"/>
                <a:cs typeface="Times New Roman" panose="02020603050405020304" pitchFamily="18" charset="0"/>
              </a:rPr>
              <a:t>Practice Direction (Audio Recordings of Proceedings: Access) [2014] 1 WLR 632 clarifies that there is no right for a party or a non-party to listen to the recording.  </a:t>
            </a:r>
          </a:p>
          <a:p>
            <a:pPr marL="800100" indent="-342900">
              <a:lnSpc>
                <a:spcPct val="115000"/>
              </a:lnSpc>
              <a:buFont typeface="Wingdings" panose="05000000000000000000" pitchFamily="2" charset="2"/>
              <a:buChar char="v"/>
            </a:pPr>
            <a:r>
              <a:rPr lang="en-GB" sz="2000" kern="100" dirty="0">
                <a:effectLst/>
                <a:ea typeface="Aptos" panose="020B0004020202020204" pitchFamily="34" charset="0"/>
                <a:cs typeface="Times New Roman" panose="02020603050405020304" pitchFamily="18" charset="0"/>
              </a:rPr>
              <a:t>Baroness Hale in </a:t>
            </a:r>
            <a:r>
              <a:rPr lang="en-GB" sz="2000" kern="100" dirty="0" err="1">
                <a:effectLst/>
                <a:ea typeface="Aptos" panose="020B0004020202020204" pitchFamily="34" charset="0"/>
                <a:cs typeface="Times New Roman" panose="02020603050405020304" pitchFamily="18" charset="0"/>
              </a:rPr>
              <a:t>Dring</a:t>
            </a:r>
            <a:r>
              <a:rPr lang="en-GB" sz="2000" kern="100" dirty="0">
                <a:effectLst/>
                <a:ea typeface="Aptos" panose="020B0004020202020204" pitchFamily="34" charset="0"/>
                <a:cs typeface="Times New Roman" panose="02020603050405020304" pitchFamily="18" charset="0"/>
              </a:rPr>
              <a:t> stated at paragraph 25 that “…[n]</a:t>
            </a:r>
            <a:r>
              <a:rPr lang="en-GB" sz="2000" kern="100" dirty="0" err="1">
                <a:effectLst/>
                <a:ea typeface="Aptos" panose="020B0004020202020204" pitchFamily="34" charset="0"/>
                <a:cs typeface="Times New Roman" panose="02020603050405020304" pitchFamily="18" charset="0"/>
              </a:rPr>
              <a:t>evertheless</a:t>
            </a:r>
            <a:r>
              <a:rPr lang="en-GB" sz="2000" kern="100" dirty="0">
                <a:effectLst/>
                <a:ea typeface="Aptos" panose="020B0004020202020204" pitchFamily="34" charset="0"/>
                <a:cs typeface="Times New Roman" panose="02020603050405020304" pitchFamily="18" charset="0"/>
              </a:rPr>
              <a:t>, the effect of rule 39.9 (which is wider than its predecessor) is that a non-party can (at a fee) obtain a transcript of everything that was said in court.”</a:t>
            </a:r>
          </a:p>
          <a:p>
            <a:endParaRPr lang="en-GB" dirty="0"/>
          </a:p>
          <a:p>
            <a:endParaRPr lang="en-GB" dirty="0"/>
          </a:p>
        </p:txBody>
      </p:sp>
      <p:sp>
        <p:nvSpPr>
          <p:cNvPr id="3" name="Text Placeholder 2">
            <a:extLst>
              <a:ext uri="{FF2B5EF4-FFF2-40B4-BE49-F238E27FC236}">
                <a16:creationId xmlns:a16="http://schemas.microsoft.com/office/drawing/2014/main" id="{53C2D8F3-4AD6-0F69-BEE0-2915F80C0584}"/>
              </a:ext>
            </a:extLst>
          </p:cNvPr>
          <p:cNvSpPr>
            <a:spLocks noGrp="1"/>
          </p:cNvSpPr>
          <p:nvPr>
            <p:ph type="body" sz="quarter" idx="12"/>
          </p:nvPr>
        </p:nvSpPr>
        <p:spPr/>
        <p:txBody>
          <a:bodyPr/>
          <a:lstStyle/>
          <a:p>
            <a:r>
              <a:rPr lang="en-US" dirty="0"/>
              <a:t>TRANSCRIPTS- CPR 1998</a:t>
            </a:r>
            <a:endParaRPr lang="en-GB" dirty="0"/>
          </a:p>
        </p:txBody>
      </p:sp>
    </p:spTree>
    <p:extLst>
      <p:ext uri="{BB962C8B-B14F-4D97-AF65-F5344CB8AC3E}">
        <p14:creationId xmlns:p14="http://schemas.microsoft.com/office/powerpoint/2010/main" val="177429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7A974-1B24-8125-4589-E1B55F07195E}"/>
              </a:ext>
            </a:extLst>
          </p:cNvPr>
          <p:cNvSpPr>
            <a:spLocks noGrp="1"/>
          </p:cNvSpPr>
          <p:nvPr>
            <p:ph type="body" sz="quarter" idx="10"/>
          </p:nvPr>
        </p:nvSpPr>
        <p:spPr/>
        <p:txBody>
          <a:bodyPr/>
          <a:lstStyle/>
          <a:p>
            <a:pPr lvl="0" algn="just">
              <a:spcBef>
                <a:spcPts val="0"/>
              </a:spcBef>
            </a:pPr>
            <a:r>
              <a:rPr lang="en-GB" kern="100" dirty="0">
                <a:effectLst/>
                <a:ea typeface="Aptos" panose="020B0004020202020204" pitchFamily="34" charset="0"/>
                <a:cs typeface="Times New Roman" panose="02020603050405020304" pitchFamily="18" charset="0"/>
              </a:rPr>
              <a:t>Part 5.9 the ‘Supply of documents to a non-party from court records’ </a:t>
            </a:r>
          </a:p>
          <a:p>
            <a:pPr lvl="0" algn="just">
              <a:spcBef>
                <a:spcPts val="0"/>
              </a:spcBef>
            </a:pPr>
            <a:r>
              <a:rPr lang="en-GB" kern="100" dirty="0">
                <a:effectLst/>
                <a:ea typeface="Aptos" panose="020B0004020202020204" pitchFamily="34" charset="0"/>
                <a:cs typeface="Times New Roman" panose="02020603050405020304" pitchFamily="18" charset="0"/>
              </a:rPr>
              <a:t>“</a:t>
            </a:r>
            <a:r>
              <a:rPr lang="en-GB" i="1" kern="100" dirty="0">
                <a:effectLst/>
                <a:ea typeface="Aptos" panose="020B0004020202020204" pitchFamily="34" charset="0"/>
                <a:cs typeface="Times New Roman" panose="02020603050405020304" pitchFamily="18" charset="0"/>
              </a:rPr>
              <a:t>5.9.—(1) Subject to rules 5.12 and 4.3(2), a person who is not a party to proceedings </a:t>
            </a:r>
            <a:r>
              <a:rPr lang="en-GB" i="1" kern="100" dirty="0">
                <a:solidFill>
                  <a:srgbClr val="F94945"/>
                </a:solidFill>
                <a:effectLst/>
                <a:ea typeface="Aptos" panose="020B0004020202020204" pitchFamily="34" charset="0"/>
                <a:cs typeface="Times New Roman" panose="02020603050405020304" pitchFamily="18" charset="0"/>
              </a:rPr>
              <a:t>may inspect or obtain from the court records a copy of any judgment or order given or made in public</a:t>
            </a:r>
            <a:r>
              <a:rPr lang="en-GB" i="1" kern="100" dirty="0">
                <a:effectLst/>
                <a:ea typeface="Aptos" panose="020B0004020202020204" pitchFamily="34" charset="0"/>
                <a:cs typeface="Times New Roman" panose="02020603050405020304" pitchFamily="18" charset="0"/>
              </a:rPr>
              <a:t>. </a:t>
            </a:r>
          </a:p>
          <a:p>
            <a:pPr lvl="0" algn="just">
              <a:spcBef>
                <a:spcPts val="0"/>
              </a:spcBef>
            </a:pPr>
            <a:r>
              <a:rPr lang="en-GB" i="1" kern="100" dirty="0">
                <a:effectLst/>
                <a:ea typeface="Aptos" panose="020B0004020202020204" pitchFamily="34" charset="0"/>
                <a:cs typeface="Times New Roman" panose="02020603050405020304" pitchFamily="18" charset="0"/>
              </a:rPr>
              <a:t>(2) The court may, on an application made to it, authorise a person who is not a party to proceedings to— </a:t>
            </a:r>
          </a:p>
          <a:p>
            <a:pPr marL="1200150" lvl="1" indent="-457200" algn="just">
              <a:spcBef>
                <a:spcPts val="0"/>
              </a:spcBef>
              <a:buAutoNum type="alphaLcParenBoth"/>
            </a:pPr>
            <a:r>
              <a:rPr lang="en-GB" sz="2000" i="1" kern="100" dirty="0">
                <a:effectLst/>
                <a:ea typeface="Aptos" panose="020B0004020202020204" pitchFamily="34" charset="0"/>
                <a:cs typeface="Times New Roman" panose="02020603050405020304" pitchFamily="18" charset="0"/>
              </a:rPr>
              <a:t>inspect any other documents in the court records; or </a:t>
            </a:r>
            <a:endParaRPr lang="en-GB" sz="2000" kern="100" dirty="0">
              <a:ea typeface="Aptos" panose="020B0004020202020204" pitchFamily="34" charset="0"/>
              <a:cs typeface="Times New Roman" panose="02020603050405020304" pitchFamily="18" charset="0"/>
            </a:endParaRPr>
          </a:p>
          <a:p>
            <a:pPr marL="1200150" lvl="1" indent="-457200" algn="just">
              <a:spcBef>
                <a:spcPts val="0"/>
              </a:spcBef>
              <a:buAutoNum type="alphaLcParenBoth"/>
            </a:pPr>
            <a:r>
              <a:rPr lang="en-GB" sz="2000" i="1" kern="100" dirty="0">
                <a:effectLst/>
                <a:ea typeface="Aptos" panose="020B0004020202020204" pitchFamily="34" charset="0"/>
                <a:cs typeface="Times New Roman" panose="02020603050405020304" pitchFamily="18" charset="0"/>
              </a:rPr>
              <a:t>obtain a copy of any such documents, or extracts from such documents.</a:t>
            </a:r>
            <a:endParaRPr lang="en-GB" sz="2000" kern="100" dirty="0">
              <a:ea typeface="Aptos" panose="020B0004020202020204" pitchFamily="34" charset="0"/>
              <a:cs typeface="Times New Roman" panose="02020603050405020304" pitchFamily="18" charset="0"/>
            </a:endParaRPr>
          </a:p>
          <a:p>
            <a:pPr lvl="0" algn="just">
              <a:spcBef>
                <a:spcPts val="0"/>
              </a:spcBef>
            </a:pPr>
            <a:r>
              <a:rPr lang="en-GB" i="1" kern="100" dirty="0">
                <a:effectLst/>
                <a:ea typeface="Aptos" panose="020B0004020202020204" pitchFamily="34" charset="0"/>
                <a:cs typeface="Times New Roman" panose="02020603050405020304" pitchFamily="18" charset="0"/>
              </a:rPr>
              <a:t>(3) A person making an application for an authorisation under paragraph (2) must do so in accordance with Part 10.</a:t>
            </a:r>
            <a:endParaRPr lang="en-GB" kern="100" dirty="0">
              <a:ea typeface="Aptos" panose="020B0004020202020204" pitchFamily="34" charset="0"/>
              <a:cs typeface="Times New Roman" panose="02020603050405020304" pitchFamily="18" charset="0"/>
            </a:endParaRPr>
          </a:p>
          <a:p>
            <a:pPr lvl="0" algn="just">
              <a:spcBef>
                <a:spcPts val="0"/>
              </a:spcBef>
            </a:pPr>
            <a:r>
              <a:rPr lang="en-GB" i="1" kern="100" dirty="0">
                <a:effectLst/>
                <a:ea typeface="Aptos" panose="020B0004020202020204" pitchFamily="34" charset="0"/>
                <a:cs typeface="Times New Roman" panose="02020603050405020304" pitchFamily="18" charset="0"/>
              </a:rPr>
              <a:t>(4) Before giving an authorisation under paragraph (2), the court will consider whether any document is to be provided on an edited basis.</a:t>
            </a:r>
            <a:endParaRPr lang="en-GB" kern="100" dirty="0">
              <a:effectLst/>
              <a:ea typeface="Aptos" panose="020B0004020202020204" pitchFamily="34" charset="0"/>
              <a:cs typeface="Times New Roman" panose="02020603050405020304" pitchFamily="18" charset="0"/>
            </a:endParaRPr>
          </a:p>
          <a:p>
            <a:pPr>
              <a:spcBef>
                <a:spcPts val="0"/>
              </a:spcBef>
            </a:pPr>
            <a:endParaRPr lang="en-GB" dirty="0"/>
          </a:p>
        </p:txBody>
      </p:sp>
      <p:sp>
        <p:nvSpPr>
          <p:cNvPr id="3" name="Text Placeholder 2">
            <a:extLst>
              <a:ext uri="{FF2B5EF4-FFF2-40B4-BE49-F238E27FC236}">
                <a16:creationId xmlns:a16="http://schemas.microsoft.com/office/drawing/2014/main" id="{BB91317D-5A79-02AE-AFB5-69729DB25B44}"/>
              </a:ext>
            </a:extLst>
          </p:cNvPr>
          <p:cNvSpPr>
            <a:spLocks noGrp="1"/>
          </p:cNvSpPr>
          <p:nvPr>
            <p:ph type="body" sz="quarter" idx="12"/>
          </p:nvPr>
        </p:nvSpPr>
        <p:spPr/>
        <p:txBody>
          <a:bodyPr/>
          <a:lstStyle/>
          <a:p>
            <a:r>
              <a:rPr lang="en-US" dirty="0"/>
              <a:t>Rule 5.9 Non Party Disclosure </a:t>
            </a:r>
            <a:endParaRPr lang="en-GB" dirty="0"/>
          </a:p>
        </p:txBody>
      </p:sp>
    </p:spTree>
    <p:extLst>
      <p:ext uri="{BB962C8B-B14F-4D97-AF65-F5344CB8AC3E}">
        <p14:creationId xmlns:p14="http://schemas.microsoft.com/office/powerpoint/2010/main" val="57357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7B4B6-C95D-C878-E61B-17CB6786A3C5}"/>
              </a:ext>
            </a:extLst>
          </p:cNvPr>
          <p:cNvSpPr>
            <a:spLocks noGrp="1"/>
          </p:cNvSpPr>
          <p:nvPr>
            <p:ph type="body" sz="quarter" idx="10"/>
          </p:nvPr>
        </p:nvSpPr>
        <p:spPr/>
        <p:txBody>
          <a:bodyPr/>
          <a:lstStyle/>
          <a:p>
            <a:pPr lvl="0" algn="just">
              <a:lnSpc>
                <a:spcPct val="150000"/>
              </a:lnSpc>
              <a:buSzPts val="1200"/>
            </a:pPr>
            <a:r>
              <a:rPr lang="en-GB" kern="100" dirty="0">
                <a:ea typeface="Calibri" panose="020F0502020204030204" pitchFamily="34" charset="0"/>
                <a:cs typeface="Times New Roman" panose="02020603050405020304" pitchFamily="18" charset="0"/>
              </a:rPr>
              <a:t>S</a:t>
            </a:r>
            <a:r>
              <a:rPr lang="en-GB" kern="100" dirty="0">
                <a:effectLst/>
                <a:ea typeface="Calibri" panose="020F0502020204030204" pitchFamily="34" charset="0"/>
                <a:cs typeface="Times New Roman" panose="02020603050405020304" pitchFamily="18" charset="0"/>
              </a:rPr>
              <a:t>upreme Court decision of </a:t>
            </a:r>
            <a:r>
              <a:rPr lang="en-GB" i="1" kern="1800" dirty="0">
                <a:effectLst/>
                <a:ea typeface="Calibri" panose="020F0502020204030204" pitchFamily="34" charset="0"/>
                <a:cs typeface="Times New Roman" panose="02020603050405020304" pitchFamily="18" charset="0"/>
              </a:rPr>
              <a:t>Cape Intermediate Holdings Ltd v </a:t>
            </a:r>
            <a:r>
              <a:rPr lang="en-GB" i="1" kern="1800" dirty="0" err="1">
                <a:effectLst/>
                <a:ea typeface="Calibri" panose="020F0502020204030204" pitchFamily="34" charset="0"/>
                <a:cs typeface="Times New Roman" panose="02020603050405020304" pitchFamily="18" charset="0"/>
              </a:rPr>
              <a:t>Dring</a:t>
            </a:r>
            <a:r>
              <a:rPr lang="en-GB" kern="1800" dirty="0">
                <a:effectLst/>
                <a:ea typeface="Calibri" panose="020F0502020204030204" pitchFamily="34" charset="0"/>
                <a:cs typeface="Times New Roman" panose="02020603050405020304" pitchFamily="18" charset="0"/>
              </a:rPr>
              <a:t> [2019] UKSC 38 Lady Hale held that </a:t>
            </a:r>
            <a:r>
              <a:rPr lang="en-GB" kern="100" dirty="0">
                <a:effectLst/>
                <a:ea typeface="Calibri" panose="020F0502020204030204" pitchFamily="34" charset="0"/>
                <a:cs typeface="Times New Roman" panose="02020603050405020304" pitchFamily="18" charset="0"/>
              </a:rPr>
              <a:t>“the records of the court” for the purposes of the equivalent Civil Procedure Rule were- </a:t>
            </a:r>
          </a:p>
          <a:p>
            <a:pPr lvl="0" algn="just">
              <a:lnSpc>
                <a:spcPct val="150000"/>
              </a:lnSpc>
              <a:buSzPts val="1200"/>
            </a:pPr>
            <a:endParaRPr lang="en-GB" kern="100" dirty="0">
              <a:effectLst/>
              <a:ea typeface="Calibri" panose="020F0502020204030204" pitchFamily="34" charset="0"/>
              <a:cs typeface="Times New Roman" panose="02020603050405020304" pitchFamily="18" charset="0"/>
            </a:endParaRPr>
          </a:p>
          <a:p>
            <a:pPr marL="727075" algn="just"/>
            <a:r>
              <a:rPr lang="en-GB" i="1" kern="100" dirty="0">
                <a:effectLst/>
                <a:ea typeface="Calibri" panose="020F0502020204030204" pitchFamily="34" charset="0"/>
                <a:cs typeface="Times New Roman" panose="02020603050405020304" pitchFamily="18" charset="0"/>
              </a:rPr>
              <a:t>“The “records of the court” must therefore refer to those documents and records which the court itself keeps for its own purposes. </a:t>
            </a:r>
            <a:r>
              <a:rPr lang="en-GB" i="1" kern="100" dirty="0">
                <a:solidFill>
                  <a:srgbClr val="F94945"/>
                </a:solidFill>
                <a:effectLst/>
                <a:ea typeface="Calibri" panose="020F0502020204030204" pitchFamily="34" charset="0"/>
                <a:cs typeface="Times New Roman" panose="02020603050405020304" pitchFamily="18" charset="0"/>
              </a:rPr>
              <a:t>It cannot refer to every single document generated in connection with a case and filed, lodged or kept for the time being at court</a:t>
            </a:r>
            <a:r>
              <a:rPr lang="en-GB" i="1" kern="100" dirty="0">
                <a:effectLst/>
                <a:ea typeface="Calibri" panose="020F0502020204030204" pitchFamily="34" charset="0"/>
                <a:cs typeface="Times New Roman" panose="02020603050405020304" pitchFamily="18" charset="0"/>
              </a:rPr>
              <a:t>. It cannot depend upon how much of the material lodged at court happens still to be there when the request is made” </a:t>
            </a:r>
            <a:r>
              <a:rPr lang="en-GB" kern="100" dirty="0">
                <a:effectLst/>
                <a:ea typeface="Calibri" panose="020F0502020204030204" pitchFamily="34" charset="0"/>
                <a:cs typeface="Times New Roman" panose="02020603050405020304" pitchFamily="18" charset="0"/>
              </a:rPr>
              <a:t>(emphasis added) </a:t>
            </a:r>
          </a:p>
          <a:p>
            <a:endParaRPr lang="en-GB" dirty="0"/>
          </a:p>
        </p:txBody>
      </p:sp>
      <p:sp>
        <p:nvSpPr>
          <p:cNvPr id="3" name="Text Placeholder 2">
            <a:extLst>
              <a:ext uri="{FF2B5EF4-FFF2-40B4-BE49-F238E27FC236}">
                <a16:creationId xmlns:a16="http://schemas.microsoft.com/office/drawing/2014/main" id="{BE4DCCA5-5222-1F67-1B45-A41713AECB2F}"/>
              </a:ext>
            </a:extLst>
          </p:cNvPr>
          <p:cNvSpPr>
            <a:spLocks noGrp="1"/>
          </p:cNvSpPr>
          <p:nvPr>
            <p:ph type="body" sz="quarter" idx="12"/>
          </p:nvPr>
        </p:nvSpPr>
        <p:spPr/>
        <p:txBody>
          <a:bodyPr/>
          <a:lstStyle/>
          <a:p>
            <a:r>
              <a:rPr lang="en-US" dirty="0"/>
              <a:t>Court records- what are they?</a:t>
            </a:r>
            <a:endParaRPr lang="en-GB" dirty="0"/>
          </a:p>
        </p:txBody>
      </p:sp>
    </p:spTree>
    <p:extLst>
      <p:ext uri="{BB962C8B-B14F-4D97-AF65-F5344CB8AC3E}">
        <p14:creationId xmlns:p14="http://schemas.microsoft.com/office/powerpoint/2010/main" val="394780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2149A0-DD5E-9FCC-13AE-7764337DC253}"/>
              </a:ext>
            </a:extLst>
          </p:cNvPr>
          <p:cNvSpPr>
            <a:spLocks noGrp="1"/>
          </p:cNvSpPr>
          <p:nvPr>
            <p:ph type="body" sz="quarter" idx="10"/>
          </p:nvPr>
        </p:nvSpPr>
        <p:spPr/>
        <p:txBody>
          <a:bodyPr/>
          <a:lstStyle/>
          <a:p>
            <a:r>
              <a:rPr lang="en-GB" sz="1900" i="1" dirty="0">
                <a:effectLst/>
                <a:ea typeface="Times New Roman" panose="02020603050405020304" pitchFamily="18" charset="0"/>
              </a:rPr>
              <a:t>These include:</a:t>
            </a:r>
          </a:p>
          <a:p>
            <a:pPr marL="342900" indent="-342900">
              <a:buFont typeface="Arial" panose="020B0604020202020204" pitchFamily="34" charset="0"/>
              <a:buChar char="•"/>
            </a:pPr>
            <a:r>
              <a:rPr lang="en-GB" sz="1900" i="1" dirty="0">
                <a:effectLst/>
                <a:ea typeface="Times New Roman" panose="02020603050405020304" pitchFamily="18" charset="0"/>
              </a:rPr>
              <a:t> “a claim form or other statement of case together with any documents filed with or attached to or intended by the claimant to be served with such claim form”; </a:t>
            </a:r>
          </a:p>
          <a:p>
            <a:pPr marL="342900" indent="-342900">
              <a:buFont typeface="Arial" panose="020B0604020202020204" pitchFamily="34" charset="0"/>
              <a:buChar char="•"/>
            </a:pPr>
            <a:r>
              <a:rPr lang="en-GB" sz="1900" i="1" dirty="0">
                <a:effectLst/>
                <a:ea typeface="Times New Roman" panose="02020603050405020304" pitchFamily="18" charset="0"/>
              </a:rPr>
              <a:t>“an acknowledgement of service together with any documents filed with or attached to or intended by the party acknowledging service to be served with such acknowledgement of service”; </a:t>
            </a:r>
          </a:p>
          <a:p>
            <a:pPr marL="342900" indent="-342900">
              <a:buFont typeface="Arial" panose="020B0604020202020204" pitchFamily="34" charset="0"/>
              <a:buChar char="•"/>
            </a:pPr>
            <a:r>
              <a:rPr lang="en-GB" sz="1900" i="1" dirty="0">
                <a:effectLst/>
                <a:ea typeface="Times New Roman" panose="02020603050405020304" pitchFamily="18" charset="0"/>
              </a:rPr>
              <a:t>“an application notice”, with two exceptions, and “any written evidence filed in relation to an application”, </a:t>
            </a:r>
          </a:p>
          <a:p>
            <a:pPr marL="342900" indent="-342900">
              <a:buFont typeface="Arial" panose="020B0604020202020204" pitchFamily="34" charset="0"/>
              <a:buChar char="•"/>
            </a:pPr>
            <a:r>
              <a:rPr lang="en-GB" sz="1900" i="1" dirty="0">
                <a:effectLst/>
                <a:ea typeface="Times New Roman" panose="02020603050405020304" pitchFamily="18" charset="0"/>
              </a:rPr>
              <a:t>with the same two exceptions; “a judgment or order made in public (whether made at a hearing or without a hearing)”; and</a:t>
            </a:r>
          </a:p>
          <a:p>
            <a:pPr marL="342900" indent="-342900">
              <a:buFont typeface="Arial" panose="020B0604020202020204" pitchFamily="34" charset="0"/>
              <a:buChar char="•"/>
            </a:pPr>
            <a:r>
              <a:rPr lang="en-GB" sz="1900" i="1" dirty="0">
                <a:effectLst/>
                <a:ea typeface="Times New Roman" panose="02020603050405020304" pitchFamily="18" charset="0"/>
              </a:rPr>
              <a:t> “a list of documents”. </a:t>
            </a:r>
          </a:p>
          <a:p>
            <a:pPr marL="342900" indent="-342900">
              <a:buFont typeface="Arial" panose="020B0604020202020204" pitchFamily="34" charset="0"/>
              <a:buChar char="•"/>
            </a:pPr>
            <a:r>
              <a:rPr lang="en-GB" sz="1900" i="1" dirty="0">
                <a:solidFill>
                  <a:srgbClr val="F94945"/>
                </a:solidFill>
                <a:effectLst/>
                <a:ea typeface="Times New Roman" panose="02020603050405020304" pitchFamily="18" charset="0"/>
              </a:rPr>
              <a:t>It does not include witness statements for trial, experts’ reports for trial, transcripts of hearings, or trial bundles</a:t>
            </a:r>
            <a:r>
              <a:rPr lang="en-GB" sz="1900" i="1" dirty="0">
                <a:effectLst/>
                <a:ea typeface="Times New Roman" panose="02020603050405020304" pitchFamily="18" charset="0"/>
              </a:rPr>
              <a:t>” </a:t>
            </a:r>
            <a:endParaRPr lang="en-GB" sz="1900" dirty="0">
              <a:effectLst/>
              <a:ea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AE1EB0CE-536B-55FB-FADC-C7F60D48F80E}"/>
              </a:ext>
            </a:extLst>
          </p:cNvPr>
          <p:cNvSpPr>
            <a:spLocks noGrp="1"/>
          </p:cNvSpPr>
          <p:nvPr>
            <p:ph type="body" sz="quarter" idx="12"/>
          </p:nvPr>
        </p:nvSpPr>
        <p:spPr/>
        <p:txBody>
          <a:bodyPr/>
          <a:lstStyle/>
          <a:p>
            <a:r>
              <a:rPr lang="en-US" dirty="0"/>
              <a:t>Court Records</a:t>
            </a:r>
            <a:endParaRPr lang="en-GB" dirty="0"/>
          </a:p>
        </p:txBody>
      </p:sp>
    </p:spTree>
    <p:extLst>
      <p:ext uri="{BB962C8B-B14F-4D97-AF65-F5344CB8AC3E}">
        <p14:creationId xmlns:p14="http://schemas.microsoft.com/office/powerpoint/2010/main" val="182383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8832" y="5673090"/>
            <a:ext cx="4986337" cy="600075"/>
          </a:xfrm>
        </p:spPr>
        <p:txBody>
          <a:bodyPr/>
          <a:lstStyle/>
          <a:p>
            <a:r>
              <a:rPr lang="en-GB" sz="2400" dirty="0">
                <a:latin typeface="Calibri Light" panose="020F0302020204030204" pitchFamily="34" charset="0"/>
              </a:rPr>
              <a:t>LORRAINE CAVANAGH KC</a:t>
            </a:r>
          </a:p>
          <a:p>
            <a:r>
              <a:rPr lang="en-GB" sz="2400" dirty="0">
                <a:latin typeface="Calibri Light" panose="020F0302020204030204" pitchFamily="34" charset="0"/>
              </a:rPr>
              <a:t>OCTOBER 2024</a:t>
            </a:r>
          </a:p>
        </p:txBody>
      </p:sp>
      <p:sp>
        <p:nvSpPr>
          <p:cNvPr id="3" name="Text Placeholder 2"/>
          <p:cNvSpPr>
            <a:spLocks noGrp="1"/>
          </p:cNvSpPr>
          <p:nvPr>
            <p:ph type="body" sz="quarter" idx="11"/>
          </p:nvPr>
        </p:nvSpPr>
        <p:spPr>
          <a:xfrm>
            <a:off x="1628775" y="2671930"/>
            <a:ext cx="5943600" cy="1504950"/>
          </a:xfrm>
        </p:spPr>
        <p:txBody>
          <a:bodyPr/>
          <a:lstStyle/>
          <a:p>
            <a:r>
              <a:rPr lang="en-GB" sz="2800" b="1" dirty="0">
                <a:latin typeface="+mj-lt"/>
                <a:ea typeface="Aptos" panose="020B0004020202020204" pitchFamily="34" charset="0"/>
              </a:rPr>
              <a:t>T</a:t>
            </a:r>
            <a:r>
              <a:rPr lang="en-GB" sz="2800" b="1" dirty="0">
                <a:effectLst/>
                <a:latin typeface="+mj-lt"/>
                <a:ea typeface="Aptos" panose="020B0004020202020204" pitchFamily="34" charset="0"/>
              </a:rPr>
              <a:t>ransparency &amp; Third-Party </a:t>
            </a:r>
            <a:r>
              <a:rPr lang="en-GB" sz="2800" b="1" dirty="0">
                <a:latin typeface="+mj-lt"/>
                <a:ea typeface="Aptos" panose="020B0004020202020204" pitchFamily="34" charset="0"/>
              </a:rPr>
              <a:t>D</a:t>
            </a:r>
            <a:r>
              <a:rPr lang="en-GB" sz="2800" b="1" dirty="0">
                <a:effectLst/>
                <a:latin typeface="+mj-lt"/>
                <a:ea typeface="Aptos" panose="020B0004020202020204" pitchFamily="34" charset="0"/>
              </a:rPr>
              <a:t>isclosure: </a:t>
            </a:r>
          </a:p>
          <a:p>
            <a:r>
              <a:rPr lang="en-GB" sz="2800" b="1" dirty="0">
                <a:latin typeface="+mj-lt"/>
                <a:ea typeface="Aptos" panose="020B0004020202020204" pitchFamily="34" charset="0"/>
              </a:rPr>
              <a:t>Should there be </a:t>
            </a:r>
            <a:r>
              <a:rPr lang="en-GB" sz="2800" b="1" dirty="0">
                <a:effectLst/>
                <a:latin typeface="+mj-lt"/>
                <a:ea typeface="Aptos" panose="020B0004020202020204" pitchFamily="34" charset="0"/>
              </a:rPr>
              <a:t>Limits to Public </a:t>
            </a:r>
            <a:r>
              <a:rPr lang="en-GB" sz="2800" b="1" dirty="0">
                <a:latin typeface="+mj-lt"/>
                <a:ea typeface="Aptos" panose="020B0004020202020204" pitchFamily="34" charset="0"/>
              </a:rPr>
              <a:t>A</a:t>
            </a:r>
            <a:r>
              <a:rPr lang="en-GB" sz="2800" b="1" dirty="0">
                <a:effectLst/>
                <a:latin typeface="+mj-lt"/>
                <a:ea typeface="Aptos" panose="020B0004020202020204" pitchFamily="34" charset="0"/>
              </a:rPr>
              <a:t>ccess?</a:t>
            </a:r>
          </a:p>
          <a:p>
            <a:endParaRPr lang="en-GB" sz="3400" dirty="0">
              <a:latin typeface="Calibri Light" panose="020F0302020204030204" pitchFamily="34" charset="0"/>
              <a:ea typeface="Verdana" panose="020B060403050404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4C5960BC-BC42-D3DF-09F3-D8A6BA3DA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1401" y="1418209"/>
            <a:ext cx="801198" cy="801198"/>
          </a:xfrm>
          <a:prstGeom prst="rect">
            <a:avLst/>
          </a:prstGeom>
        </p:spPr>
      </p:pic>
    </p:spTree>
    <p:extLst>
      <p:ext uri="{BB962C8B-B14F-4D97-AF65-F5344CB8AC3E}">
        <p14:creationId xmlns:p14="http://schemas.microsoft.com/office/powerpoint/2010/main" val="354364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646E7-1D54-74BA-E1CB-2E41EC2D6448}"/>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Aside from a judgment or court order there is no right of the public to have any other documents. </a:t>
            </a:r>
          </a:p>
          <a:p>
            <a:pPr marL="342900" indent="-342900">
              <a:buFont typeface="Arial" panose="020B0604020202020204" pitchFamily="34" charset="0"/>
              <a:buChar char="•"/>
            </a:pPr>
            <a:r>
              <a:rPr lang="en-US" dirty="0"/>
              <a:t>An application may be made for documents on the court record- which would include a PS</a:t>
            </a:r>
          </a:p>
          <a:p>
            <a:pPr marL="342900" indent="-342900">
              <a:buFont typeface="Arial" panose="020B0604020202020204" pitchFamily="34" charset="0"/>
              <a:buChar char="•"/>
            </a:pPr>
            <a:r>
              <a:rPr lang="en-US" dirty="0"/>
              <a:t>The transparency orders do not contain an exemption for position statements.</a:t>
            </a:r>
          </a:p>
          <a:p>
            <a:pPr marL="342900" indent="-342900">
              <a:buFont typeface="Arial" panose="020B0604020202020204" pitchFamily="34" charset="0"/>
              <a:buChar char="•"/>
            </a:pPr>
            <a:r>
              <a:rPr lang="en-US" dirty="0"/>
              <a:t>Although a  convention has developed to hand those out to bloggers or journalists who request them strictly under the Rules that is a court discretionary decision and there should be a reflection of the permission to do so drafted into the order.  </a:t>
            </a:r>
          </a:p>
          <a:p>
            <a:pPr marL="342900" indent="-342900">
              <a:buFont typeface="Arial" panose="020B0604020202020204" pitchFamily="34" charset="0"/>
              <a:buChar char="•"/>
            </a:pPr>
            <a:r>
              <a:rPr lang="en-US" dirty="0"/>
              <a:t>On the COP transparency working group we are reviewing the standard order and I will raise this. We note that the transparency order made under the pilot in the Family Court </a:t>
            </a:r>
            <a:r>
              <a:rPr lang="en-US" dirty="0" err="1"/>
              <a:t>hasd</a:t>
            </a:r>
            <a:r>
              <a:rPr lang="en-US" dirty="0"/>
              <a:t> a term directing the service of </a:t>
            </a:r>
            <a:r>
              <a:rPr lang="en-US" dirty="0" err="1"/>
              <a:t>anonymoised</a:t>
            </a:r>
            <a:r>
              <a:rPr lang="en-US" dirty="0"/>
              <a:t> position statements/case </a:t>
            </a:r>
            <a:r>
              <a:rPr lang="en-US" dirty="0" err="1"/>
              <a:t>suammries</a:t>
            </a:r>
            <a:r>
              <a:rPr lang="en-US" dirty="0"/>
              <a:t> etc.</a:t>
            </a:r>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A42B08B1-E3A4-8AE2-117A-46061603D878}"/>
              </a:ext>
            </a:extLst>
          </p:cNvPr>
          <p:cNvSpPr>
            <a:spLocks noGrp="1"/>
          </p:cNvSpPr>
          <p:nvPr>
            <p:ph type="body" sz="quarter" idx="12"/>
          </p:nvPr>
        </p:nvSpPr>
        <p:spPr/>
        <p:txBody>
          <a:bodyPr/>
          <a:lstStyle/>
          <a:p>
            <a:r>
              <a:rPr lang="en-US" dirty="0"/>
              <a:t>DISCLOSURE OF DOCUMENTS: POSITION STATEMENTS </a:t>
            </a:r>
            <a:endParaRPr lang="en-GB" dirty="0"/>
          </a:p>
        </p:txBody>
      </p:sp>
    </p:spTree>
    <p:extLst>
      <p:ext uri="{BB962C8B-B14F-4D97-AF65-F5344CB8AC3E}">
        <p14:creationId xmlns:p14="http://schemas.microsoft.com/office/powerpoint/2010/main" val="3016164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D7438-B600-5048-65E1-DFD2050B9A20}"/>
              </a:ext>
            </a:extLst>
          </p:cNvPr>
          <p:cNvSpPr>
            <a:spLocks noGrp="1"/>
          </p:cNvSpPr>
          <p:nvPr>
            <p:ph type="body" sz="quarter" idx="10"/>
          </p:nvPr>
        </p:nvSpPr>
        <p:spPr/>
        <p:txBody>
          <a:bodyPr/>
          <a:lstStyle/>
          <a:p>
            <a:pPr lvl="0" algn="just">
              <a:lnSpc>
                <a:spcPct val="150000"/>
              </a:lnSpc>
            </a:pPr>
            <a:r>
              <a:rPr lang="en-GB" b="1" dirty="0" err="1">
                <a:solidFill>
                  <a:srgbClr val="F94945"/>
                </a:solidFill>
                <a:effectLst/>
                <a:ea typeface="Aptos" panose="020B0004020202020204" pitchFamily="34" charset="0"/>
              </a:rPr>
              <a:t>Dring</a:t>
            </a:r>
            <a:r>
              <a:rPr lang="en-GB" b="1" dirty="0">
                <a:solidFill>
                  <a:srgbClr val="F94945"/>
                </a:solidFill>
                <a:effectLst/>
                <a:ea typeface="Aptos" panose="020B0004020202020204" pitchFamily="34" charset="0"/>
              </a:rPr>
              <a:t> v Cape Intermediate Holdings Ltd [2019] UKSC 38 </a:t>
            </a:r>
            <a:endParaRPr lang="en-GB" sz="1800" dirty="0">
              <a:effectLst/>
              <a:ea typeface="Aptos" panose="020B0004020202020204" pitchFamily="34" charset="0"/>
            </a:endParaRPr>
          </a:p>
          <a:p>
            <a:pPr lvl="0" algn="just">
              <a:spcBef>
                <a:spcPts val="0"/>
              </a:spcBef>
              <a:spcAft>
                <a:spcPts val="600"/>
              </a:spcAft>
            </a:pPr>
            <a:r>
              <a:rPr lang="en-GB" sz="1800" i="1" kern="100" dirty="0">
                <a:effectLst/>
                <a:ea typeface="Aptos" panose="020B0004020202020204" pitchFamily="34" charset="0"/>
                <a:cs typeface="Times New Roman" panose="02020603050405020304" pitchFamily="18" charset="0"/>
              </a:rPr>
              <a:t>“[38] In a case where documents have been placed before a judge and referred to in the course of proceedings, in my judgment the default position should be that access should be permitted on the open justice principle; and where access is sought for a proper journalistic purpose, the case for allowing it will be particularly strong. However, there may be countervailing reasons. … I do not think that it is sensible or practical to look for a standard formula for determining how strong the grounds of opposition need to be in order to outweigh the merits of the application. The court has to carry out a proportionality exercise which will be fact-specific. Central to the court’s evaluation will be the purpose of the open justice principle, the potential value of the material in advancing that purpose and, conversely, any risk of harm which access to the documents may cause to the legitimate interests of others.” [my emphasis]</a:t>
            </a:r>
            <a:endParaRPr lang="en-GB" sz="1800" kern="100" dirty="0">
              <a:effectLst/>
              <a:ea typeface="Aptos" panose="020B0004020202020204" pitchFamily="34" charset="0"/>
              <a:cs typeface="Times New Roman" panose="02020603050405020304" pitchFamily="18" charset="0"/>
            </a:endParaRPr>
          </a:p>
          <a:p>
            <a:pPr marL="457200">
              <a:spcBef>
                <a:spcPts val="0"/>
              </a:spcBef>
              <a:spcAft>
                <a:spcPts val="600"/>
              </a:spcAft>
            </a:pPr>
            <a:r>
              <a:rPr lang="en-GB" sz="1800" kern="0" dirty="0">
                <a:effectLst/>
                <a:ea typeface="Aptos" panose="020B0004020202020204" pitchFamily="34" charset="0"/>
                <a:cs typeface="Aptos" panose="020B0004020202020204" pitchFamily="34" charset="0"/>
              </a:rPr>
              <a:t> </a:t>
            </a:r>
            <a:endParaRPr lang="en-GB" sz="1800" kern="100" dirty="0">
              <a:effectLst/>
              <a:ea typeface="Aptos" panose="020B0004020202020204" pitchFamily="34" charset="0"/>
              <a:cs typeface="Times New Roman" panose="02020603050405020304" pitchFamily="18" charset="0"/>
            </a:endParaRPr>
          </a:p>
          <a:p>
            <a:pPr>
              <a:spcBef>
                <a:spcPts val="0"/>
              </a:spcBef>
              <a:spcAft>
                <a:spcPts val="600"/>
              </a:spcAft>
            </a:pPr>
            <a:endParaRPr lang="en-GB" dirty="0"/>
          </a:p>
        </p:txBody>
      </p:sp>
      <p:sp>
        <p:nvSpPr>
          <p:cNvPr id="3" name="Text Placeholder 2">
            <a:extLst>
              <a:ext uri="{FF2B5EF4-FFF2-40B4-BE49-F238E27FC236}">
                <a16:creationId xmlns:a16="http://schemas.microsoft.com/office/drawing/2014/main" id="{4449EBCF-0CA6-0D98-AD6F-40F6D623D6BF}"/>
              </a:ext>
            </a:extLst>
          </p:cNvPr>
          <p:cNvSpPr>
            <a:spLocks noGrp="1"/>
          </p:cNvSpPr>
          <p:nvPr>
            <p:ph type="body" sz="quarter" idx="12"/>
          </p:nvPr>
        </p:nvSpPr>
        <p:spPr/>
        <p:txBody>
          <a:bodyPr/>
          <a:lstStyle/>
          <a:p>
            <a:r>
              <a:rPr lang="en-US" dirty="0"/>
              <a:t>THIRD PARTY DISCLOSURE OF THE EVIDENCE </a:t>
            </a:r>
            <a:endParaRPr lang="en-GB" dirty="0"/>
          </a:p>
        </p:txBody>
      </p:sp>
    </p:spTree>
    <p:extLst>
      <p:ext uri="{BB962C8B-B14F-4D97-AF65-F5344CB8AC3E}">
        <p14:creationId xmlns:p14="http://schemas.microsoft.com/office/powerpoint/2010/main" val="3100832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952870-DD87-ABF1-65AA-74F803392E8A}"/>
              </a:ext>
            </a:extLst>
          </p:cNvPr>
          <p:cNvSpPr>
            <a:spLocks noGrp="1"/>
          </p:cNvSpPr>
          <p:nvPr>
            <p:ph type="body" sz="quarter" idx="10"/>
          </p:nvPr>
        </p:nvSpPr>
        <p:spPr/>
        <p:txBody>
          <a:bodyPr/>
          <a:lstStyle/>
          <a:p>
            <a:r>
              <a:rPr lang="en-GB" kern="0" dirty="0">
                <a:effectLst/>
                <a:ea typeface="Aptos" panose="020B0004020202020204" pitchFamily="34" charset="0"/>
                <a:cs typeface="Times New Roman" panose="02020603050405020304" pitchFamily="18" charset="0"/>
              </a:rPr>
              <a:t>There is no standard formula for an application by a third party for disclosure of information relating to the proceedings in a public hearing </a:t>
            </a:r>
            <a:r>
              <a:rPr lang="en-GB" b="1" kern="0" dirty="0">
                <a:effectLst/>
                <a:ea typeface="Aptos" panose="020B0004020202020204" pitchFamily="34" charset="0"/>
                <a:cs typeface="Times New Roman" panose="02020603050405020304" pitchFamily="18" charset="0"/>
              </a:rPr>
              <a:t>it is a proportionality exercise which will be fact specific. </a:t>
            </a:r>
            <a:endParaRPr lang="en-GB" kern="100" dirty="0">
              <a:effectLst/>
              <a:ea typeface="Aptos" panose="020B0004020202020204" pitchFamily="34" charset="0"/>
              <a:cs typeface="Times New Roman" panose="02020603050405020304" pitchFamily="18" charset="0"/>
            </a:endParaRPr>
          </a:p>
          <a:p>
            <a:endParaRPr lang="en-GB" kern="100" dirty="0">
              <a:effectLst/>
              <a:ea typeface="Aptos" panose="020B0004020202020204" pitchFamily="34" charset="0"/>
              <a:cs typeface="Times New Roman" panose="02020603050405020304" pitchFamily="18" charset="0"/>
            </a:endParaRPr>
          </a:p>
          <a:p>
            <a:r>
              <a:rPr lang="en-GB" kern="100" dirty="0">
                <a:effectLst/>
                <a:ea typeface="Aptos" panose="020B0004020202020204" pitchFamily="34" charset="0"/>
                <a:cs typeface="Times New Roman" panose="02020603050405020304" pitchFamily="18" charset="0"/>
              </a:rPr>
              <a:t>The Supreme Court held that-</a:t>
            </a:r>
          </a:p>
          <a:p>
            <a:endParaRPr lang="en-GB" kern="100" dirty="0">
              <a:ea typeface="Aptos" panose="020B0004020202020204" pitchFamily="34" charset="0"/>
              <a:cs typeface="Times New Roman" panose="02020603050405020304" pitchFamily="18" charset="0"/>
            </a:endParaRPr>
          </a:p>
          <a:p>
            <a:r>
              <a:rPr lang="en-GB" kern="100" dirty="0">
                <a:effectLst/>
                <a:ea typeface="Aptos" panose="020B0004020202020204" pitchFamily="34" charset="0"/>
                <a:cs typeface="Times New Roman" panose="02020603050405020304" pitchFamily="18" charset="0"/>
              </a:rPr>
              <a:t>“[41] </a:t>
            </a:r>
            <a:r>
              <a:rPr lang="en-GB" i="1" kern="100" dirty="0">
                <a:effectLst/>
                <a:ea typeface="Aptos" panose="020B0004020202020204" pitchFamily="34" charset="0"/>
                <a:cs typeface="Times New Roman" panose="02020603050405020304" pitchFamily="18" charset="0"/>
              </a:rPr>
              <a:t>[</a:t>
            </a:r>
            <a:r>
              <a:rPr lang="en-GB" i="1" kern="100" dirty="0" err="1">
                <a:effectLst/>
                <a:ea typeface="Aptos" panose="020B0004020202020204" pitchFamily="34" charset="0"/>
                <a:cs typeface="Times New Roman" panose="02020603050405020304" pitchFamily="18" charset="0"/>
              </a:rPr>
              <a:t>i</a:t>
            </a:r>
            <a:r>
              <a:rPr lang="en-GB" i="1" kern="100" dirty="0">
                <a:effectLst/>
                <a:ea typeface="Aptos" panose="020B0004020202020204" pitchFamily="34" charset="0"/>
                <a:cs typeface="Times New Roman" panose="02020603050405020304" pitchFamily="18" charset="0"/>
              </a:rPr>
              <a:t>]t follows that, unless inconsistent with statute or the rules of court, all courts and tribunals have an inherent jurisdiction to determine what that principle requires in terms of access to documents or other information placed before the court or tribunal in question</a:t>
            </a:r>
            <a:r>
              <a:rPr lang="en-GB" kern="100" dirty="0">
                <a:effectLst/>
                <a:ea typeface="Aptos" panose="020B0004020202020204" pitchFamily="34" charset="0"/>
                <a:cs typeface="Times New Roman" panose="02020603050405020304" pitchFamily="18" charset="0"/>
              </a:rPr>
              <a:t>.” </a:t>
            </a:r>
          </a:p>
          <a:p>
            <a:endParaRPr lang="en-GB" dirty="0"/>
          </a:p>
        </p:txBody>
      </p:sp>
      <p:sp>
        <p:nvSpPr>
          <p:cNvPr id="3" name="Text Placeholder 2">
            <a:extLst>
              <a:ext uri="{FF2B5EF4-FFF2-40B4-BE49-F238E27FC236}">
                <a16:creationId xmlns:a16="http://schemas.microsoft.com/office/drawing/2014/main" id="{44573EC8-F539-02D2-FFBC-BE9EAD168E92}"/>
              </a:ext>
            </a:extLst>
          </p:cNvPr>
          <p:cNvSpPr>
            <a:spLocks noGrp="1"/>
          </p:cNvSpPr>
          <p:nvPr>
            <p:ph type="body" sz="quarter" idx="12"/>
          </p:nvPr>
        </p:nvSpPr>
        <p:spPr/>
        <p:txBody>
          <a:bodyPr/>
          <a:lstStyle/>
          <a:p>
            <a:r>
              <a:rPr lang="en-US" dirty="0"/>
              <a:t>DRING</a:t>
            </a:r>
            <a:endParaRPr lang="en-GB" dirty="0"/>
          </a:p>
        </p:txBody>
      </p:sp>
    </p:spTree>
    <p:extLst>
      <p:ext uri="{BB962C8B-B14F-4D97-AF65-F5344CB8AC3E}">
        <p14:creationId xmlns:p14="http://schemas.microsoft.com/office/powerpoint/2010/main" val="129548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54283-17FA-73BD-FDBB-5BF7B9611CFE}"/>
              </a:ext>
            </a:extLst>
          </p:cNvPr>
          <p:cNvSpPr>
            <a:spLocks noGrp="1"/>
          </p:cNvSpPr>
          <p:nvPr>
            <p:ph type="body" sz="quarter" idx="10"/>
          </p:nvPr>
        </p:nvSpPr>
        <p:spPr/>
        <p:txBody>
          <a:bodyPr/>
          <a:lstStyle/>
          <a:p>
            <a:pPr lvl="0" algn="just">
              <a:spcBef>
                <a:spcPts val="0"/>
              </a:spcBef>
            </a:pPr>
            <a:r>
              <a:rPr lang="en-GB" kern="100" dirty="0">
                <a:effectLst/>
                <a:ea typeface="Aptos" panose="020B0004020202020204" pitchFamily="34" charset="0"/>
                <a:cs typeface="Times New Roman" panose="02020603050405020304" pitchFamily="18" charset="0"/>
              </a:rPr>
              <a:t>Baroness Hale set out the following principles-</a:t>
            </a:r>
          </a:p>
          <a:p>
            <a:pPr marL="285750" lvl="0" indent="-285750" algn="just">
              <a:spcBef>
                <a:spcPts val="0"/>
              </a:spcBef>
              <a:buFont typeface="Wingdings" panose="05000000000000000000" pitchFamily="2" charset="2"/>
              <a:buChar char="v"/>
            </a:pPr>
            <a:r>
              <a:rPr lang="en-GB" kern="100" dirty="0">
                <a:effectLst/>
                <a:ea typeface="Aptos" panose="020B0004020202020204" pitchFamily="34" charset="0"/>
                <a:cs typeface="Times New Roman" panose="02020603050405020304" pitchFamily="18" charset="0"/>
              </a:rPr>
              <a:t>The first principle of open justice is “…</a:t>
            </a:r>
            <a:r>
              <a:rPr lang="en-GB" i="1" kern="100" dirty="0">
                <a:effectLst/>
                <a:ea typeface="Aptos" panose="020B0004020202020204" pitchFamily="34" charset="0"/>
                <a:cs typeface="Times New Roman" panose="02020603050405020304" pitchFamily="18" charset="0"/>
              </a:rPr>
              <a:t>to enable public scrutiny of the way in which courts decide cases - to hold the judges to account for the decisions they make and to enable the public to have confidence that they are doing their job properly”</a:t>
            </a:r>
            <a:r>
              <a:rPr lang="en-GB" kern="100" dirty="0">
                <a:effectLst/>
                <a:ea typeface="Aptos" panose="020B0004020202020204" pitchFamily="34" charset="0"/>
                <a:cs typeface="Times New Roman" panose="02020603050405020304" pitchFamily="18" charset="0"/>
              </a:rPr>
              <a:t> </a:t>
            </a:r>
          </a:p>
          <a:p>
            <a:pPr marL="285750" lvl="0" indent="-285750" algn="just">
              <a:spcBef>
                <a:spcPts val="0"/>
              </a:spcBef>
              <a:buFont typeface="Wingdings" panose="05000000000000000000" pitchFamily="2" charset="2"/>
              <a:buChar char="v"/>
            </a:pPr>
            <a:r>
              <a:rPr lang="en-GB" kern="100" dirty="0">
                <a:effectLst/>
                <a:ea typeface="Aptos" panose="020B0004020202020204" pitchFamily="34" charset="0"/>
                <a:cs typeface="Times New Roman" panose="02020603050405020304" pitchFamily="18" charset="0"/>
              </a:rPr>
              <a:t>The second principle is to</a:t>
            </a:r>
            <a:r>
              <a:rPr lang="en-GB" i="1" kern="100" dirty="0">
                <a:effectLst/>
                <a:ea typeface="Aptos" panose="020B0004020202020204" pitchFamily="34" charset="0"/>
                <a:cs typeface="Times New Roman" panose="02020603050405020304" pitchFamily="18" charset="0"/>
              </a:rPr>
              <a:t> “…enable the public to understand how the justice system works and why decisions are taken”. </a:t>
            </a:r>
            <a:r>
              <a:rPr lang="en-GB" kern="100" dirty="0">
                <a:effectLst/>
                <a:ea typeface="Aptos" panose="020B0004020202020204" pitchFamily="34" charset="0"/>
                <a:cs typeface="Times New Roman" panose="02020603050405020304" pitchFamily="18" charset="0"/>
              </a:rPr>
              <a:t>The public has</a:t>
            </a:r>
            <a:r>
              <a:rPr lang="en-GB" i="1" kern="100" dirty="0">
                <a:effectLst/>
                <a:ea typeface="Aptos" panose="020B0004020202020204" pitchFamily="34" charset="0"/>
                <a:cs typeface="Times New Roman" panose="02020603050405020304" pitchFamily="18" charset="0"/>
              </a:rPr>
              <a:t> “…to be in a position to understand the issues and the evidence adduced in support of the parties’ cases”</a:t>
            </a:r>
            <a:r>
              <a:rPr lang="en-GB" kern="100" dirty="0">
                <a:effectLst/>
                <a:ea typeface="Aptos" panose="020B0004020202020204" pitchFamily="34" charset="0"/>
                <a:cs typeface="Times New Roman" panose="02020603050405020304" pitchFamily="18" charset="0"/>
              </a:rPr>
              <a:t> for this to met. </a:t>
            </a:r>
          </a:p>
          <a:p>
            <a:pPr marL="285750" lvl="0" indent="-285750" algn="just">
              <a:spcBef>
                <a:spcPts val="0"/>
              </a:spcBef>
              <a:buFont typeface="Wingdings" panose="05000000000000000000" pitchFamily="2" charset="2"/>
              <a:buChar char="v"/>
            </a:pPr>
            <a:r>
              <a:rPr lang="en-GB" i="1" kern="100" dirty="0">
                <a:effectLst/>
                <a:ea typeface="Aptos" panose="020B0004020202020204" pitchFamily="34" charset="0"/>
                <a:cs typeface="Times New Roman" panose="02020603050405020304" pitchFamily="18" charset="0"/>
              </a:rPr>
              <a:t>“The public should be allowed access, not only to the parties’ written submissions and arguments, but also to the documents which have been placed before the court and referred to during the hearing. It follows that it should not be limited to those which the judge has been asked to read or has said that he has read.”</a:t>
            </a:r>
            <a:endParaRPr lang="en-GB" dirty="0"/>
          </a:p>
        </p:txBody>
      </p:sp>
      <p:sp>
        <p:nvSpPr>
          <p:cNvPr id="3" name="Text Placeholder 2">
            <a:extLst>
              <a:ext uri="{FF2B5EF4-FFF2-40B4-BE49-F238E27FC236}">
                <a16:creationId xmlns:a16="http://schemas.microsoft.com/office/drawing/2014/main" id="{731BDA9C-833F-8347-2AF4-3C20D9E5BF86}"/>
              </a:ext>
            </a:extLst>
          </p:cNvPr>
          <p:cNvSpPr>
            <a:spLocks noGrp="1"/>
          </p:cNvSpPr>
          <p:nvPr>
            <p:ph type="body" sz="quarter" idx="12"/>
          </p:nvPr>
        </p:nvSpPr>
        <p:spPr/>
        <p:txBody>
          <a:bodyPr/>
          <a:lstStyle/>
          <a:p>
            <a:r>
              <a:rPr lang="en-US" dirty="0"/>
              <a:t>DRING PRINCIPLES </a:t>
            </a:r>
            <a:endParaRPr lang="en-GB" dirty="0"/>
          </a:p>
        </p:txBody>
      </p:sp>
    </p:spTree>
    <p:extLst>
      <p:ext uri="{BB962C8B-B14F-4D97-AF65-F5344CB8AC3E}">
        <p14:creationId xmlns:p14="http://schemas.microsoft.com/office/powerpoint/2010/main" val="354650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EFDD3-8124-52F1-833E-A098555F5E9F}"/>
              </a:ext>
            </a:extLst>
          </p:cNvPr>
          <p:cNvSpPr>
            <a:spLocks noGrp="1"/>
          </p:cNvSpPr>
          <p:nvPr>
            <p:ph type="body" sz="quarter" idx="10"/>
          </p:nvPr>
        </p:nvSpPr>
        <p:spPr/>
        <p:txBody>
          <a:bodyPr/>
          <a:lstStyle/>
          <a:p>
            <a:pPr marL="342900" lvl="0" indent="-342900" algn="just">
              <a:spcBef>
                <a:spcPts val="0"/>
              </a:spcBef>
              <a:buFont typeface="Wingdings" panose="05000000000000000000" pitchFamily="2" charset="2"/>
              <a:buChar char="v"/>
            </a:pPr>
            <a:r>
              <a:rPr lang="en-GB" sz="2000" i="1" kern="100" dirty="0">
                <a:effectLst/>
                <a:ea typeface="Aptos" panose="020B0004020202020204" pitchFamily="34" charset="0"/>
                <a:cs typeface="Times New Roman" panose="02020603050405020304" pitchFamily="18" charset="0"/>
              </a:rPr>
              <a:t>“…the court has the power to allow access, the applicant 	has no right to be granted it (save to the extent that the rules grant such a right).” </a:t>
            </a:r>
          </a:p>
          <a:p>
            <a:pPr marL="342900" lvl="0" indent="-342900" algn="just">
              <a:spcBef>
                <a:spcPts val="0"/>
              </a:spcBef>
              <a:buFont typeface="Wingdings" panose="05000000000000000000" pitchFamily="2" charset="2"/>
              <a:buChar char="v"/>
            </a:pPr>
            <a:r>
              <a:rPr lang="en-GB" sz="2000" i="1" kern="100" dirty="0">
                <a:effectLst/>
                <a:ea typeface="Aptos" panose="020B0004020202020204" pitchFamily="34" charset="0"/>
                <a:cs typeface="Times New Roman" panose="02020603050405020304" pitchFamily="18" charset="0"/>
              </a:rPr>
              <a:t>“It is for the person seeking access to explain why he seeks it and how granting him access will advance the open justice principle. In this respect it may well be that the media are better placed than others to demonstrate a good reason for seeking access. But there are others who may be able to show a legitimate interest in doing so.”</a:t>
            </a:r>
            <a:endParaRPr lang="en-GB" kern="100" dirty="0">
              <a:ea typeface="Aptos" panose="020B0004020202020204" pitchFamily="34" charset="0"/>
              <a:cs typeface="Times New Roman" panose="02020603050405020304" pitchFamily="18" charset="0"/>
            </a:endParaRPr>
          </a:p>
          <a:p>
            <a:pPr marL="342900" lvl="0" indent="-342900" algn="just">
              <a:spcBef>
                <a:spcPts val="0"/>
              </a:spcBef>
              <a:buFont typeface="Wingdings" panose="05000000000000000000" pitchFamily="2" charset="2"/>
              <a:buChar char="v"/>
            </a:pPr>
            <a:r>
              <a:rPr lang="en-GB" sz="2000" i="1" kern="100" dirty="0">
                <a:effectLst/>
                <a:ea typeface="Aptos" panose="020B0004020202020204" pitchFamily="34" charset="0"/>
                <a:cs typeface="Times New Roman" panose="02020603050405020304" pitchFamily="18" charset="0"/>
              </a:rPr>
              <a:t>“…the court has to carry out a fact-specific balancing exercise.” </a:t>
            </a:r>
            <a:endParaRPr lang="en-GB" kern="100" dirty="0">
              <a:ea typeface="Aptos" panose="020B0004020202020204" pitchFamily="34" charset="0"/>
              <a:cs typeface="Times New Roman" panose="02020603050405020304" pitchFamily="18" charset="0"/>
            </a:endParaRPr>
          </a:p>
          <a:p>
            <a:pPr marL="342900" lvl="0" indent="-342900" algn="just">
              <a:spcBef>
                <a:spcPts val="0"/>
              </a:spcBef>
              <a:buFont typeface="Wingdings" panose="05000000000000000000" pitchFamily="2" charset="2"/>
              <a:buChar char="v"/>
            </a:pPr>
            <a:r>
              <a:rPr lang="en-GB" sz="2000" i="1" kern="100" dirty="0">
                <a:effectLst/>
                <a:ea typeface="Aptos" panose="020B0004020202020204" pitchFamily="34" charset="0"/>
                <a:cs typeface="Times New Roman" panose="02020603050405020304" pitchFamily="18" charset="0"/>
              </a:rPr>
              <a:t>“On the one hand will be “the purpose of the open justice principle and the potential value of the information in question in advancing that purpose” </a:t>
            </a:r>
            <a:endParaRPr lang="en-GB" kern="100" dirty="0">
              <a:ea typeface="Aptos" panose="020B000402020202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2C97DA7C-3850-E7DD-F516-2046BD091FE5}"/>
              </a:ext>
            </a:extLst>
          </p:cNvPr>
          <p:cNvSpPr>
            <a:spLocks noGrp="1"/>
          </p:cNvSpPr>
          <p:nvPr>
            <p:ph type="body" sz="quarter" idx="12"/>
          </p:nvPr>
        </p:nvSpPr>
        <p:spPr/>
        <p:txBody>
          <a:bodyPr/>
          <a:lstStyle/>
          <a:p>
            <a:r>
              <a:rPr lang="en-US" dirty="0"/>
              <a:t>DRING PRINCIPLES</a:t>
            </a:r>
            <a:endParaRPr lang="en-GB" dirty="0"/>
          </a:p>
        </p:txBody>
      </p:sp>
    </p:spTree>
    <p:extLst>
      <p:ext uri="{BB962C8B-B14F-4D97-AF65-F5344CB8AC3E}">
        <p14:creationId xmlns:p14="http://schemas.microsoft.com/office/powerpoint/2010/main" val="165030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DF9E7-A8BC-49B1-A31B-AE3FB64071F8}"/>
              </a:ext>
            </a:extLst>
          </p:cNvPr>
          <p:cNvSpPr>
            <a:spLocks noGrp="1"/>
          </p:cNvSpPr>
          <p:nvPr>
            <p:ph type="body" sz="quarter" idx="10"/>
          </p:nvPr>
        </p:nvSpPr>
        <p:spPr/>
        <p:txBody>
          <a:bodyPr/>
          <a:lstStyle/>
          <a:p>
            <a:pPr marL="342900" lvl="0" indent="-342900" algn="just">
              <a:spcBef>
                <a:spcPts val="0"/>
              </a:spcBef>
              <a:buFont typeface="Wingdings" panose="05000000000000000000" pitchFamily="2" charset="2"/>
              <a:buChar char="v"/>
            </a:pPr>
            <a:r>
              <a:rPr lang="en-GB" sz="2000" i="1" kern="100" dirty="0">
                <a:effectLst/>
                <a:ea typeface="Aptos" panose="020B0004020202020204" pitchFamily="34" charset="0"/>
                <a:cs typeface="Times New Roman" panose="02020603050405020304" pitchFamily="18" charset="0"/>
              </a:rPr>
              <a:t>On the other hand will be “any risk of harm which its disclosure may cause to the maintenance of an effective judicial process or to the legitimate interests of others”</a:t>
            </a:r>
            <a:endParaRPr lang="en-GB" kern="100" dirty="0">
              <a:ea typeface="Aptos" panose="020B0004020202020204" pitchFamily="34" charset="0"/>
              <a:cs typeface="Times New Roman" panose="02020603050405020304" pitchFamily="18" charset="0"/>
            </a:endParaRPr>
          </a:p>
          <a:p>
            <a:pPr marL="342900" lvl="0" indent="-342900" algn="just">
              <a:spcBef>
                <a:spcPts val="0"/>
              </a:spcBef>
              <a:buFont typeface="Wingdings" panose="05000000000000000000" pitchFamily="2" charset="2"/>
              <a:buChar char="v"/>
            </a:pPr>
            <a:r>
              <a:rPr lang="en-GB" sz="2000" i="1" kern="100" dirty="0">
                <a:effectLst/>
                <a:ea typeface="Aptos" panose="020B0004020202020204" pitchFamily="34" charset="0"/>
                <a:cs typeface="Times New Roman" panose="02020603050405020304" pitchFamily="18" charset="0"/>
              </a:rPr>
              <a:t>There may be very good reasons for denying access. The most obvious ones are national security, the protection of the interests of children or mentally disabled adults, the protection of privacy interests more generally, and the protection of trade secrets and commercial confidentiality…”</a:t>
            </a:r>
            <a:endParaRPr lang="en-GB" sz="2000" kern="100" dirty="0">
              <a:effectLst/>
              <a:ea typeface="Aptos" panose="020B0004020202020204" pitchFamily="34" charset="0"/>
              <a:cs typeface="Times New Roman" panose="02020603050405020304" pitchFamily="18" charset="0"/>
            </a:endParaRPr>
          </a:p>
          <a:p>
            <a:pPr lvl="0" algn="just">
              <a:lnSpc>
                <a:spcPct val="150000"/>
              </a:lnSpc>
              <a:buSzPts val="1200"/>
            </a:pPr>
            <a:endParaRPr lang="en-GB" sz="1800" dirty="0">
              <a:ea typeface="Times New Roman" panose="02020603050405020304" pitchFamily="18" charset="0"/>
            </a:endParaRPr>
          </a:p>
        </p:txBody>
      </p:sp>
      <p:sp>
        <p:nvSpPr>
          <p:cNvPr id="3" name="Text Placeholder 2">
            <a:extLst>
              <a:ext uri="{FF2B5EF4-FFF2-40B4-BE49-F238E27FC236}">
                <a16:creationId xmlns:a16="http://schemas.microsoft.com/office/drawing/2014/main" id="{A6DC9FB1-A253-8AFD-6340-D00BE1B6B2E5}"/>
              </a:ext>
            </a:extLst>
          </p:cNvPr>
          <p:cNvSpPr>
            <a:spLocks noGrp="1"/>
          </p:cNvSpPr>
          <p:nvPr>
            <p:ph type="body" sz="quarter" idx="12"/>
          </p:nvPr>
        </p:nvSpPr>
        <p:spPr/>
        <p:txBody>
          <a:bodyPr/>
          <a:lstStyle/>
          <a:p>
            <a:r>
              <a:rPr lang="en-US" dirty="0"/>
              <a:t>DRING PRINCIPLES </a:t>
            </a:r>
            <a:endParaRPr lang="en-GB" dirty="0"/>
          </a:p>
        </p:txBody>
      </p:sp>
    </p:spTree>
    <p:extLst>
      <p:ext uri="{BB962C8B-B14F-4D97-AF65-F5344CB8AC3E}">
        <p14:creationId xmlns:p14="http://schemas.microsoft.com/office/powerpoint/2010/main" val="2124567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10EDDA-F46E-CD4F-A5F7-FAFA01C49FE2}"/>
              </a:ext>
            </a:extLst>
          </p:cNvPr>
          <p:cNvSpPr>
            <a:spLocks noGrp="1"/>
          </p:cNvSpPr>
          <p:nvPr>
            <p:ph type="body" sz="quarter" idx="10"/>
          </p:nvPr>
        </p:nvSpPr>
        <p:spPr/>
        <p:txBody>
          <a:bodyPr/>
          <a:lstStyle/>
          <a:p>
            <a:pPr marL="342900" lvl="0" indent="-342900" algn="just">
              <a:spcBef>
                <a:spcPts val="0"/>
              </a:spcBef>
              <a:buSzPts val="1200"/>
              <a:buFont typeface="Wingdings" panose="05000000000000000000" pitchFamily="2" charset="2"/>
              <a:buChar char="v"/>
            </a:pPr>
            <a:r>
              <a:rPr lang="en-GB" sz="1900" dirty="0">
                <a:ea typeface="Times New Roman" panose="02020603050405020304" pitchFamily="18" charset="0"/>
              </a:rPr>
              <a:t>Mr Justice Morgan in </a:t>
            </a:r>
            <a:r>
              <a:rPr lang="en-GB" sz="1900" i="1" dirty="0">
                <a:solidFill>
                  <a:srgbClr val="F94945"/>
                </a:solidFill>
                <a:ea typeface="Times New Roman" panose="02020603050405020304" pitchFamily="18" charset="0"/>
              </a:rPr>
              <a:t>Re Z</a:t>
            </a:r>
            <a:r>
              <a:rPr lang="en-GB" sz="1900" dirty="0">
                <a:solidFill>
                  <a:srgbClr val="F94945"/>
                </a:solidFill>
                <a:ea typeface="Times New Roman" panose="02020603050405020304" pitchFamily="18" charset="0"/>
              </a:rPr>
              <a:t> [2019] EWCOP 55 </a:t>
            </a:r>
            <a:r>
              <a:rPr lang="en-GB" sz="1900" dirty="0">
                <a:ea typeface="Times New Roman" panose="02020603050405020304" pitchFamily="18" charset="0"/>
              </a:rPr>
              <a:t>(Court of Protection&amp; Business &amp; Property Court). </a:t>
            </a:r>
          </a:p>
          <a:p>
            <a:pPr marL="342900" lvl="0" indent="-342900" algn="just">
              <a:spcBef>
                <a:spcPts val="0"/>
              </a:spcBef>
              <a:buSzPts val="1200"/>
              <a:buFont typeface="Wingdings" panose="05000000000000000000" pitchFamily="2" charset="2"/>
              <a:buChar char="v"/>
            </a:pPr>
            <a:r>
              <a:rPr lang="en-GB" sz="1900" dirty="0">
                <a:ea typeface="Times New Roman" panose="02020603050405020304" pitchFamily="18" charset="0"/>
              </a:rPr>
              <a:t>Application by the brother of P, a non-party to the COP proceedings, for various disclosure, including the expert medical reports.</a:t>
            </a:r>
          </a:p>
          <a:p>
            <a:pPr marL="342900" lvl="0" indent="-342900" algn="just">
              <a:spcBef>
                <a:spcPts val="0"/>
              </a:spcBef>
              <a:buSzPts val="1200"/>
              <a:buFont typeface="Wingdings" panose="05000000000000000000" pitchFamily="2" charset="2"/>
              <a:buChar char="v"/>
            </a:pPr>
            <a:r>
              <a:rPr lang="en-GB" sz="1900" dirty="0">
                <a:ea typeface="Calibri" panose="020F0502020204030204" pitchFamily="34" charset="0"/>
                <a:cs typeface="Times New Roman" panose="02020603050405020304" pitchFamily="18" charset="0"/>
              </a:rPr>
              <a:t>Morgan J. applied the </a:t>
            </a:r>
            <a:r>
              <a:rPr lang="en-GB" sz="1900" dirty="0" err="1">
                <a:solidFill>
                  <a:srgbClr val="F94945"/>
                </a:solidFill>
                <a:ea typeface="Calibri" panose="020F0502020204030204" pitchFamily="34" charset="0"/>
                <a:cs typeface="Times New Roman" panose="02020603050405020304" pitchFamily="18" charset="0"/>
              </a:rPr>
              <a:t>Dring</a:t>
            </a:r>
            <a:r>
              <a:rPr lang="en-GB" sz="1900" dirty="0">
                <a:ea typeface="Calibri" panose="020F0502020204030204" pitchFamily="34" charset="0"/>
                <a:cs typeface="Times New Roman" panose="02020603050405020304" pitchFamily="18" charset="0"/>
              </a:rPr>
              <a:t> principles to this third party disclosure application.  Supreme Court decision of </a:t>
            </a:r>
            <a:r>
              <a:rPr lang="en-GB" sz="1900" i="1" dirty="0" err="1">
                <a:ea typeface="Calibri" panose="020F0502020204030204" pitchFamily="34" charset="0"/>
                <a:cs typeface="Times New Roman" panose="02020603050405020304" pitchFamily="18" charset="0"/>
              </a:rPr>
              <a:t>Dring</a:t>
            </a:r>
            <a:endParaRPr lang="en-GB" sz="1900" dirty="0">
              <a:ea typeface="Calibri" panose="020F0502020204030204" pitchFamily="34" charset="0"/>
              <a:cs typeface="Times New Roman" panose="02020603050405020304" pitchFamily="18" charset="0"/>
            </a:endParaRPr>
          </a:p>
          <a:p>
            <a:pPr marL="342900" lvl="0" indent="-342900" algn="just">
              <a:spcBef>
                <a:spcPts val="0"/>
              </a:spcBef>
              <a:buSzPts val="1200"/>
              <a:buFont typeface="Wingdings" panose="05000000000000000000" pitchFamily="2" charset="2"/>
              <a:buChar char="v"/>
            </a:pPr>
            <a:r>
              <a:rPr lang="en-GB" sz="1900" dirty="0">
                <a:ea typeface="Calibri" panose="020F0502020204030204" pitchFamily="34" charset="0"/>
                <a:cs typeface="Times New Roman" panose="02020603050405020304" pitchFamily="18" charset="0"/>
              </a:rPr>
              <a:t>Emphasising that the court had to carry out a fact-specific balancing exercise</a:t>
            </a:r>
          </a:p>
          <a:p>
            <a:pPr marL="342900" lvl="0" indent="-342900" algn="just">
              <a:spcBef>
                <a:spcPts val="0"/>
              </a:spcBef>
              <a:buSzPts val="1200"/>
              <a:buFont typeface="Wingdings" panose="05000000000000000000" pitchFamily="2" charset="2"/>
              <a:buChar char="v"/>
            </a:pPr>
            <a:r>
              <a:rPr lang="en-GB" sz="1900" dirty="0">
                <a:ea typeface="Calibri" panose="020F0502020204030204" pitchFamily="34" charset="0"/>
                <a:cs typeface="Times New Roman" panose="02020603050405020304" pitchFamily="18" charset="0"/>
              </a:rPr>
              <a:t>on one hand would be the purpose of the open justice principle and the potential value of the information in advancing that purpose, and </a:t>
            </a:r>
          </a:p>
          <a:p>
            <a:pPr marL="342900" lvl="0" indent="-342900" algn="just">
              <a:spcBef>
                <a:spcPts val="0"/>
              </a:spcBef>
              <a:buSzPts val="1200"/>
              <a:buFont typeface="Wingdings" panose="05000000000000000000" pitchFamily="2" charset="2"/>
              <a:buChar char="v"/>
            </a:pPr>
            <a:r>
              <a:rPr lang="en-GB" sz="1900" dirty="0">
                <a:ea typeface="Calibri" panose="020F0502020204030204" pitchFamily="34" charset="0"/>
                <a:cs typeface="Times New Roman" panose="02020603050405020304" pitchFamily="18" charset="0"/>
              </a:rPr>
              <a:t>on the other hand would be</a:t>
            </a:r>
            <a:r>
              <a:rPr lang="en-GB" sz="1900" dirty="0">
                <a:effectLst/>
                <a:ea typeface="Calibri" panose="020F0502020204030204" pitchFamily="34" charset="0"/>
                <a:cs typeface="Times New Roman" panose="02020603050405020304" pitchFamily="18" charset="0"/>
              </a:rPr>
              <a:t> the legitimate interests of others. </a:t>
            </a:r>
          </a:p>
          <a:p>
            <a:pPr marL="342900" lvl="0" indent="-342900" algn="just">
              <a:spcBef>
                <a:spcPts val="0"/>
              </a:spcBef>
              <a:buSzPts val="1200"/>
              <a:buFont typeface="Wingdings" panose="05000000000000000000" pitchFamily="2" charset="2"/>
              <a:buChar char="v"/>
            </a:pPr>
            <a:r>
              <a:rPr lang="en-GB" sz="1900" dirty="0">
                <a:effectLst/>
                <a:ea typeface="Calibri" panose="020F0502020204030204" pitchFamily="34" charset="0"/>
                <a:cs typeface="Times New Roman" panose="02020603050405020304" pitchFamily="18" charset="0"/>
              </a:rPr>
              <a:t>The practicalities and the proportionality of granting the request. </a:t>
            </a:r>
          </a:p>
          <a:p>
            <a:pPr marL="342900" lvl="0" indent="-342900" algn="just">
              <a:spcBef>
                <a:spcPts val="0"/>
              </a:spcBef>
              <a:buSzPts val="1200"/>
              <a:buFont typeface="Wingdings" panose="05000000000000000000" pitchFamily="2" charset="2"/>
              <a:buChar char="v"/>
            </a:pPr>
            <a:r>
              <a:rPr lang="en-GB" sz="1900" dirty="0">
                <a:effectLst/>
                <a:ea typeface="Calibri" panose="020F0502020204030204" pitchFamily="34" charset="0"/>
                <a:cs typeface="Times New Roman" panose="02020603050405020304" pitchFamily="18" charset="0"/>
              </a:rPr>
              <a:t>The application was refused as  the disclosure sought was not necessary having regard to the reasons given</a:t>
            </a:r>
            <a:endParaRPr lang="en-GB" sz="1900" dirty="0"/>
          </a:p>
        </p:txBody>
      </p:sp>
      <p:sp>
        <p:nvSpPr>
          <p:cNvPr id="3" name="Text Placeholder 2">
            <a:extLst>
              <a:ext uri="{FF2B5EF4-FFF2-40B4-BE49-F238E27FC236}">
                <a16:creationId xmlns:a16="http://schemas.microsoft.com/office/drawing/2014/main" id="{C96E9297-4C07-66CB-D949-AC8F7B77ACF8}"/>
              </a:ext>
            </a:extLst>
          </p:cNvPr>
          <p:cNvSpPr>
            <a:spLocks noGrp="1"/>
          </p:cNvSpPr>
          <p:nvPr>
            <p:ph type="body" sz="quarter" idx="12"/>
          </p:nvPr>
        </p:nvSpPr>
        <p:spPr/>
        <p:txBody>
          <a:bodyPr/>
          <a:lstStyle/>
          <a:p>
            <a:r>
              <a:rPr lang="en-US" dirty="0"/>
              <a:t>Re Z [2019] EWCOP 55</a:t>
            </a:r>
            <a:endParaRPr lang="en-GB" dirty="0"/>
          </a:p>
        </p:txBody>
      </p:sp>
    </p:spTree>
    <p:extLst>
      <p:ext uri="{BB962C8B-B14F-4D97-AF65-F5344CB8AC3E}">
        <p14:creationId xmlns:p14="http://schemas.microsoft.com/office/powerpoint/2010/main" val="2132352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0C807-F92D-DCC6-4563-32EEB092DE9F}"/>
              </a:ext>
            </a:extLst>
          </p:cNvPr>
          <p:cNvSpPr>
            <a:spLocks noGrp="1"/>
          </p:cNvSpPr>
          <p:nvPr>
            <p:ph type="body" sz="quarter" idx="10"/>
          </p:nvPr>
        </p:nvSpPr>
        <p:spPr/>
        <p:txBody>
          <a:bodyPr/>
          <a:lstStyle/>
          <a:p>
            <a:pPr marL="342900" indent="-342900">
              <a:buFont typeface="Wingdings" panose="05000000000000000000" pitchFamily="2" charset="2"/>
              <a:buChar char="v"/>
            </a:pPr>
            <a:r>
              <a:rPr lang="en-US" dirty="0"/>
              <a:t>An application by the police for disclosure of material out of the COP proceedings for the furtherance of their investigation. </a:t>
            </a:r>
          </a:p>
          <a:p>
            <a:pPr marL="342900" indent="-342900">
              <a:buFont typeface="Wingdings" panose="05000000000000000000" pitchFamily="2" charset="2"/>
              <a:buChar char="v"/>
            </a:pPr>
            <a:r>
              <a:rPr lang="en-GB" kern="100" dirty="0">
                <a:effectLst/>
                <a:ea typeface="Aptos" panose="020B0004020202020204" pitchFamily="34" charset="0"/>
                <a:cs typeface="Times New Roman" panose="02020603050405020304" pitchFamily="18" charset="0"/>
              </a:rPr>
              <a:t>The law was agreed by counsel and not determined by the learned </a:t>
            </a:r>
            <a:r>
              <a:rPr lang="en-GB" i="1" kern="100" dirty="0">
                <a:effectLst/>
                <a:ea typeface="Aptos" panose="020B0004020202020204" pitchFamily="34" charset="0"/>
                <a:cs typeface="Times New Roman" panose="02020603050405020304" pitchFamily="18" charset="0"/>
              </a:rPr>
              <a:t>judge </a:t>
            </a:r>
          </a:p>
          <a:p>
            <a:pPr marL="342900" indent="-342900" algn="just">
              <a:buFont typeface="Wingdings" panose="05000000000000000000" pitchFamily="2" charset="2"/>
              <a:buChar char="v"/>
            </a:pPr>
            <a:r>
              <a:rPr lang="en-GB" i="1" kern="100" dirty="0">
                <a:effectLst/>
                <a:ea typeface="Aptos" panose="020B0004020202020204" pitchFamily="34" charset="0"/>
                <a:cs typeface="Times New Roman" panose="02020603050405020304" pitchFamily="18" charset="0"/>
              </a:rPr>
              <a:t>“</a:t>
            </a:r>
            <a:r>
              <a:rPr lang="en-GB" i="1" kern="0" dirty="0">
                <a:effectLst/>
                <a:ea typeface="Times New Roman" panose="02020603050405020304" pitchFamily="18" charset="0"/>
                <a:cs typeface="Times New Roman" panose="02020603050405020304" pitchFamily="18" charset="0"/>
              </a:rPr>
              <a:t>Mr O'Brien, on behalf of the Official Solicitor, submitted that the court should adopt the criteria set out in </a:t>
            </a:r>
            <a:r>
              <a:rPr lang="en-GB" i="1" kern="0" dirty="0">
                <a:solidFill>
                  <a:srgbClr val="F94945"/>
                </a:solidFill>
                <a:effectLst/>
                <a:ea typeface="Times New Roman" panose="02020603050405020304" pitchFamily="18" charset="0"/>
                <a:cs typeface="Times New Roman" panose="02020603050405020304" pitchFamily="18" charset="0"/>
              </a:rPr>
              <a:t>Re C</a:t>
            </a:r>
            <a:r>
              <a:rPr lang="en-GB" i="1" kern="0" dirty="0">
                <a:effectLst/>
                <a:ea typeface="Times New Roman" panose="02020603050405020304" pitchFamily="18" charset="0"/>
                <a:cs typeface="Times New Roman" panose="02020603050405020304" pitchFamily="18" charset="0"/>
              </a:rPr>
              <a:t> (A Minor) (Care Proceedings: Disclosure) [1997] 2 WLR 322 mutatis mutandis to the Court of Protection. Mr Palmer, on behalf of the police, accepted that submission. It is conceded by Mr O'Brien that when determining the application for disclosure of the expert reports, the court is not applying a best interests test but would be applying the Re C test.</a:t>
            </a:r>
            <a:r>
              <a:rPr lang="en-GB" kern="0" dirty="0">
                <a:effectLst/>
                <a:ea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v"/>
            </a:pPr>
            <a:r>
              <a:rPr lang="en-GB" kern="0" dirty="0" err="1">
                <a:ea typeface="Times New Roman" panose="02020603050405020304" pitchFamily="18" charset="0"/>
                <a:cs typeface="Times New Roman" panose="02020603050405020304" pitchFamily="18" charset="0"/>
              </a:rPr>
              <a:t>Keehan</a:t>
            </a:r>
            <a:r>
              <a:rPr lang="en-GB" kern="0" dirty="0">
                <a:ea typeface="Times New Roman" panose="02020603050405020304" pitchFamily="18" charset="0"/>
                <a:cs typeface="Times New Roman" panose="02020603050405020304" pitchFamily="18" charset="0"/>
              </a:rPr>
              <a:t> J held that the Re C adapted for COP </a:t>
            </a:r>
            <a:r>
              <a:rPr lang="en-GB" kern="0" dirty="0" err="1">
                <a:ea typeface="Times New Roman" panose="02020603050405020304" pitchFamily="18" charset="0"/>
                <a:cs typeface="Times New Roman" panose="02020603050405020304" pitchFamily="18" charset="0"/>
              </a:rPr>
              <a:t>proceedinsg</a:t>
            </a:r>
            <a:r>
              <a:rPr lang="en-GB" kern="0" dirty="0">
                <a:ea typeface="Times New Roman" panose="02020603050405020304" pitchFamily="18" charset="0"/>
                <a:cs typeface="Times New Roman" panose="02020603050405020304" pitchFamily="18" charset="0"/>
              </a:rPr>
              <a:t> </a:t>
            </a:r>
            <a:r>
              <a:rPr lang="en-GB" kern="0" dirty="0" err="1">
                <a:ea typeface="Times New Roman" panose="02020603050405020304" pitchFamily="18" charset="0"/>
                <a:cs typeface="Times New Roman" panose="02020603050405020304" pitchFamily="18" charset="0"/>
              </a:rPr>
              <a:t>wer</a:t>
            </a:r>
            <a:r>
              <a:rPr lang="en-GB" kern="0" dirty="0">
                <a:ea typeface="Times New Roman" panose="02020603050405020304" pitchFamily="18" charset="0"/>
                <a:cs typeface="Times New Roman" panose="02020603050405020304" pitchFamily="18" charset="0"/>
              </a:rPr>
              <a:t> ethe applicable principles. </a:t>
            </a:r>
            <a:endParaRPr lang="en-GB" kern="0" dirty="0">
              <a:effectLst/>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endParaRPr lang="en-GB" kern="100" dirty="0">
              <a:effectLst/>
              <a:ea typeface="Aptos" panose="020B0004020202020204" pitchFamily="34" charset="0"/>
              <a:cs typeface="Times New Roman" panose="02020603050405020304" pitchFamily="18" charset="0"/>
            </a:endParaRPr>
          </a:p>
          <a:p>
            <a:pPr marL="342900" indent="-342900">
              <a:buFont typeface="Wingdings" panose="05000000000000000000" pitchFamily="2" charset="2"/>
              <a:buChar char="v"/>
            </a:pPr>
            <a:endParaRPr lang="en-GB" dirty="0"/>
          </a:p>
        </p:txBody>
      </p:sp>
      <p:sp>
        <p:nvSpPr>
          <p:cNvPr id="3" name="Text Placeholder 2">
            <a:extLst>
              <a:ext uri="{FF2B5EF4-FFF2-40B4-BE49-F238E27FC236}">
                <a16:creationId xmlns:a16="http://schemas.microsoft.com/office/drawing/2014/main" id="{29FFB032-1A7A-8756-E602-4E253D6F0EAD}"/>
              </a:ext>
            </a:extLst>
          </p:cNvPr>
          <p:cNvSpPr>
            <a:spLocks noGrp="1"/>
          </p:cNvSpPr>
          <p:nvPr>
            <p:ph type="body" sz="quarter" idx="12"/>
          </p:nvPr>
        </p:nvSpPr>
        <p:spPr/>
        <p:txBody>
          <a:bodyPr/>
          <a:lstStyle/>
          <a:p>
            <a:r>
              <a:rPr lang="en-GB" sz="2000" dirty="0">
                <a:effectLst/>
                <a:ea typeface="Calibri" panose="020F0502020204030204" pitchFamily="34" charset="0"/>
              </a:rPr>
              <a:t>Re AB (Court of Protection: Police Disclosure) [2019] EWCOP 66</a:t>
            </a:r>
            <a:endParaRPr lang="en-GB" sz="2000" dirty="0"/>
          </a:p>
        </p:txBody>
      </p:sp>
    </p:spTree>
    <p:extLst>
      <p:ext uri="{BB962C8B-B14F-4D97-AF65-F5344CB8AC3E}">
        <p14:creationId xmlns:p14="http://schemas.microsoft.com/office/powerpoint/2010/main" val="23910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492E53-27E0-0369-E2C0-850C33DD71E9}"/>
              </a:ext>
            </a:extLst>
          </p:cNvPr>
          <p:cNvSpPr>
            <a:spLocks noGrp="1"/>
          </p:cNvSpPr>
          <p:nvPr>
            <p:ph type="body" sz="quarter" idx="10"/>
          </p:nvPr>
        </p:nvSpPr>
        <p:spPr/>
        <p:txBody>
          <a:bodyPr/>
          <a:lstStyle/>
          <a:p>
            <a:r>
              <a:rPr lang="en-US" sz="1900" dirty="0"/>
              <a:t>As per Swinton Thomas LJ [Family Case sitting in Private] the following principles will be considered on an application for police disclosure out of the Family Division/Family Court:</a:t>
            </a:r>
          </a:p>
          <a:p>
            <a:pPr marL="342900" lvl="0" indent="-342900" algn="just">
              <a:buFont typeface="+mj-lt"/>
              <a:buAutoNum type="arabicParenBoth"/>
            </a:pPr>
            <a:r>
              <a:rPr lang="en-GB" sz="1900" i="1" dirty="0">
                <a:effectLst/>
                <a:ea typeface="Times New Roman" panose="02020603050405020304" pitchFamily="18" charset="0"/>
                <a:cs typeface="Times New Roman" panose="02020603050405020304" pitchFamily="18" charset="0"/>
              </a:rPr>
              <a:t>The welfare and interests of the child or children concerned in the care proceedings. If the child is likely to be adversely affected by the order in any serious way, this will be a very important factor;</a:t>
            </a:r>
            <a:endParaRPr lang="en-GB" sz="1900" dirty="0">
              <a:effectLst/>
              <a:ea typeface="Times New Roman" panose="02020603050405020304" pitchFamily="18" charset="0"/>
              <a:cs typeface="Times New Roman" panose="02020603050405020304" pitchFamily="18" charset="0"/>
            </a:endParaRPr>
          </a:p>
          <a:p>
            <a:pPr marL="342900" lvl="0" indent="-342900" algn="just">
              <a:buFont typeface="+mj-lt"/>
              <a:buAutoNum type="arabicParenBoth"/>
            </a:pPr>
            <a:r>
              <a:rPr lang="en-GB" sz="1900" i="1" dirty="0">
                <a:effectLst/>
                <a:ea typeface="Times New Roman" panose="02020603050405020304" pitchFamily="18" charset="0"/>
                <a:cs typeface="Times New Roman" panose="02020603050405020304" pitchFamily="18" charset="0"/>
              </a:rPr>
              <a:t>The welfare and interests of other children generally;</a:t>
            </a:r>
            <a:endParaRPr lang="en-GB" sz="1900" dirty="0">
              <a:effectLst/>
              <a:ea typeface="Times New Roman" panose="02020603050405020304" pitchFamily="18" charset="0"/>
              <a:cs typeface="Times New Roman" panose="02020603050405020304" pitchFamily="18" charset="0"/>
            </a:endParaRPr>
          </a:p>
          <a:p>
            <a:pPr marL="342900" lvl="0" indent="-342900" algn="just">
              <a:buFont typeface="+mj-lt"/>
              <a:buAutoNum type="arabicParenBoth"/>
            </a:pPr>
            <a:r>
              <a:rPr lang="en-GB" sz="1900" i="1" dirty="0">
                <a:effectLst/>
                <a:ea typeface="Times New Roman" panose="02020603050405020304" pitchFamily="18" charset="0"/>
                <a:cs typeface="Times New Roman" panose="02020603050405020304" pitchFamily="18" charset="0"/>
              </a:rPr>
              <a:t>The maintenance of confidentiality in children’s cases;</a:t>
            </a:r>
            <a:endParaRPr lang="en-GB" sz="1900" dirty="0">
              <a:effectLst/>
              <a:ea typeface="Times New Roman" panose="02020603050405020304" pitchFamily="18" charset="0"/>
              <a:cs typeface="Times New Roman" panose="02020603050405020304" pitchFamily="18" charset="0"/>
            </a:endParaRPr>
          </a:p>
          <a:p>
            <a:pPr marL="342900" lvl="0" indent="-342900" algn="just">
              <a:buFont typeface="+mj-lt"/>
              <a:buAutoNum type="arabicParenBoth"/>
            </a:pPr>
            <a:r>
              <a:rPr lang="en-GB" sz="1900" i="1" dirty="0">
                <a:effectLst/>
                <a:ea typeface="Times New Roman" panose="02020603050405020304" pitchFamily="18" charset="0"/>
                <a:cs typeface="Times New Roman" panose="02020603050405020304" pitchFamily="18" charset="0"/>
              </a:rPr>
              <a:t>The importance of encouraging frankness in children’s cases. All parties to this appeal agree that this is a very important factor and is likely to be of particular importance in a case to which section 98(2) applies. The underlying purpose of section 98 is to encourage people to  tell the truth in cases concerning children, and the incentive is that any admission will not be admissible in evidence in a criminal trial. </a:t>
            </a:r>
            <a:endParaRPr lang="en-GB" sz="1900" dirty="0">
              <a:effectLst/>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97C2212-2D8C-E933-77FE-F008435C9392}"/>
              </a:ext>
            </a:extLst>
          </p:cNvPr>
          <p:cNvSpPr>
            <a:spLocks noGrp="1"/>
          </p:cNvSpPr>
          <p:nvPr>
            <p:ph type="body" sz="quarter" idx="12"/>
          </p:nvPr>
        </p:nvSpPr>
        <p:spPr/>
        <p:txBody>
          <a:bodyPr/>
          <a:lstStyle/>
          <a:p>
            <a:r>
              <a:rPr lang="en-US" dirty="0"/>
              <a:t>RE C (A MINOR) [1997] 2 WLR 322</a:t>
            </a:r>
            <a:endParaRPr lang="en-GB" dirty="0"/>
          </a:p>
        </p:txBody>
      </p:sp>
    </p:spTree>
    <p:extLst>
      <p:ext uri="{BB962C8B-B14F-4D97-AF65-F5344CB8AC3E}">
        <p14:creationId xmlns:p14="http://schemas.microsoft.com/office/powerpoint/2010/main" val="3411008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F8BB9-FFF9-47EE-3708-AE771566042D}"/>
              </a:ext>
            </a:extLst>
          </p:cNvPr>
          <p:cNvSpPr>
            <a:spLocks noGrp="1"/>
          </p:cNvSpPr>
          <p:nvPr>
            <p:ph type="body" sz="quarter" idx="10"/>
          </p:nvPr>
        </p:nvSpPr>
        <p:spPr/>
        <p:txBody>
          <a:bodyPr/>
          <a:lstStyle/>
          <a:p>
            <a:pPr lvl="0" algn="just"/>
            <a:r>
              <a:rPr lang="en-GB" i="1" dirty="0">
                <a:effectLst/>
                <a:ea typeface="Times New Roman" panose="02020603050405020304" pitchFamily="18" charset="0"/>
                <a:cs typeface="Times New Roman" panose="02020603050405020304" pitchFamily="18" charset="0"/>
              </a:rPr>
              <a:t>…Consequently, it is important in this case. However, the added incentive of guaranteed confidentiality is not given by the words of the section and cannot be given;</a:t>
            </a:r>
            <a:endParaRPr lang="en-GB" i="1" dirty="0">
              <a:ea typeface="Times New Roman" panose="02020603050405020304" pitchFamily="18" charset="0"/>
              <a:cs typeface="Times New Roman" panose="02020603050405020304" pitchFamily="18" charset="0"/>
            </a:endParaRPr>
          </a:p>
          <a:p>
            <a:pPr marL="457200" lvl="0" indent="-457200" algn="just">
              <a:buAutoNum type="arabicParenBoth" startAt="5"/>
            </a:pPr>
            <a:r>
              <a:rPr lang="en-GB" sz="2000" i="1" dirty="0">
                <a:effectLst/>
                <a:ea typeface="Times New Roman" panose="02020603050405020304" pitchFamily="18" charset="0"/>
                <a:cs typeface="Times New Roman" panose="02020603050405020304" pitchFamily="18" charset="0"/>
              </a:rPr>
              <a:t>The public interest in the administration of justice. Barriers should not be erected between one branch of the judicature and another inimical to the overall interests of justice;</a:t>
            </a:r>
            <a:endParaRPr lang="en-GB" dirty="0">
              <a:ea typeface="Times New Roman" panose="02020603050405020304" pitchFamily="18" charset="0"/>
              <a:cs typeface="Times New Roman" panose="02020603050405020304" pitchFamily="18" charset="0"/>
            </a:endParaRPr>
          </a:p>
          <a:p>
            <a:pPr marL="457200" lvl="0" indent="-457200" algn="just">
              <a:buAutoNum type="arabicParenBoth" startAt="5"/>
            </a:pPr>
            <a:r>
              <a:rPr lang="en-GB" sz="2000" i="1" dirty="0">
                <a:effectLst/>
                <a:ea typeface="Times New Roman" panose="02020603050405020304" pitchFamily="18" charset="0"/>
                <a:cs typeface="Times New Roman" panose="02020603050405020304" pitchFamily="18" charset="0"/>
              </a:rPr>
              <a:t>The public interest in the prosecution of serious crime and the punishment of offenders, including the public interest in convicting those who have been guilty of violent or sexual offences against children. There is a strong public interest in making available material to the police which is relevant to a criminal trial. In many cases, this is likely to be a very important factor;</a:t>
            </a:r>
            <a:endParaRPr lang="en-GB" dirty="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AE4566F-FE64-2D81-B130-C6A4A89A98CF}"/>
              </a:ext>
            </a:extLst>
          </p:cNvPr>
          <p:cNvSpPr>
            <a:spLocks noGrp="1"/>
          </p:cNvSpPr>
          <p:nvPr>
            <p:ph type="body" sz="quarter" idx="12"/>
          </p:nvPr>
        </p:nvSpPr>
        <p:spPr/>
        <p:txBody>
          <a:bodyPr/>
          <a:lstStyle/>
          <a:p>
            <a:r>
              <a:rPr lang="en-US" dirty="0"/>
              <a:t>Re C Principles</a:t>
            </a:r>
            <a:endParaRPr lang="en-GB" dirty="0"/>
          </a:p>
        </p:txBody>
      </p:sp>
    </p:spTree>
    <p:extLst>
      <p:ext uri="{BB962C8B-B14F-4D97-AF65-F5344CB8AC3E}">
        <p14:creationId xmlns:p14="http://schemas.microsoft.com/office/powerpoint/2010/main" val="210542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C3CFE4-D569-F532-518B-CA53D5D1BCC8}"/>
              </a:ext>
            </a:extLst>
          </p:cNvPr>
          <p:cNvSpPr>
            <a:spLocks noGrp="1"/>
          </p:cNvSpPr>
          <p:nvPr>
            <p:ph type="body" sz="quarter" idx="10"/>
          </p:nvPr>
        </p:nvSpPr>
        <p:spPr/>
        <p:txBody>
          <a:bodyPr/>
          <a:lstStyle/>
          <a:p>
            <a:pPr marL="457200" algn="just">
              <a:lnSpc>
                <a:spcPct val="115000"/>
              </a:lnSpc>
              <a:spcAft>
                <a:spcPts val="800"/>
              </a:spcAft>
            </a:pPr>
            <a:r>
              <a:rPr lang="en-GB" i="1" kern="100" dirty="0">
                <a:effectLst/>
                <a:ea typeface="Aptos" panose="020B0004020202020204" pitchFamily="34" charset="0"/>
                <a:cs typeface="Times New Roman" panose="02020603050405020304" pitchFamily="18" charset="0"/>
              </a:rPr>
              <a:t>“[1] Open justice. The words express a principle at the heart of our system of justice and vital to the rule of law. The rule of law is a fine concept but fine words butter no parsnips. How is the rule of law itself to be policed? It is an age old question. Quis </a:t>
            </a:r>
            <a:r>
              <a:rPr lang="en-GB" i="1" kern="100" dirty="0" err="1">
                <a:effectLst/>
                <a:ea typeface="Aptos" panose="020B0004020202020204" pitchFamily="34" charset="0"/>
                <a:cs typeface="Times New Roman" panose="02020603050405020304" pitchFamily="18" charset="0"/>
              </a:rPr>
              <a:t>custodiet</a:t>
            </a:r>
            <a:r>
              <a:rPr lang="en-GB" i="1" kern="100" dirty="0">
                <a:effectLst/>
                <a:ea typeface="Aptos" panose="020B0004020202020204" pitchFamily="34" charset="0"/>
                <a:cs typeface="Times New Roman" panose="02020603050405020304" pitchFamily="18" charset="0"/>
              </a:rPr>
              <a:t> </a:t>
            </a:r>
            <a:r>
              <a:rPr lang="en-GB" i="1" kern="100" dirty="0" err="1">
                <a:effectLst/>
                <a:ea typeface="Aptos" panose="020B0004020202020204" pitchFamily="34" charset="0"/>
                <a:cs typeface="Times New Roman" panose="02020603050405020304" pitchFamily="18" charset="0"/>
              </a:rPr>
              <a:t>ipsos</a:t>
            </a:r>
            <a:r>
              <a:rPr lang="en-GB" i="1" kern="100" dirty="0">
                <a:effectLst/>
                <a:ea typeface="Aptos" panose="020B0004020202020204" pitchFamily="34" charset="0"/>
                <a:cs typeface="Times New Roman" panose="02020603050405020304" pitchFamily="18" charset="0"/>
              </a:rPr>
              <a:t> custodes - who will guard the guards themselves? In a democracy, where power depends on the consent of the people governed, the answer must lie in the transparency of the legal process. Open justice lets in the light and allows the public to scrutinise the workings of the law, for better or for worse.”</a:t>
            </a:r>
            <a:endParaRPr lang="en-GB" dirty="0"/>
          </a:p>
          <a:p>
            <a:r>
              <a:rPr lang="en-GB" sz="2000" kern="100" dirty="0">
                <a:effectLst/>
                <a:ea typeface="Aptos" panose="020B0004020202020204" pitchFamily="34" charset="0"/>
                <a:cs typeface="Times New Roman" panose="02020603050405020304" pitchFamily="18" charset="0"/>
              </a:rPr>
              <a:t>Toulson LJ  </a:t>
            </a:r>
            <a:r>
              <a:rPr lang="en-GB" sz="2000" b="1" kern="100" dirty="0">
                <a:solidFill>
                  <a:srgbClr val="F94945"/>
                </a:solidFill>
                <a:effectLst/>
                <a:ea typeface="Aptos" panose="020B0004020202020204" pitchFamily="34" charset="0"/>
                <a:cs typeface="Times New Roman" panose="02020603050405020304" pitchFamily="18" charset="0"/>
              </a:rPr>
              <a:t>R (Guardian News and Media Ltd) v City of Westminster Magistrates’ Court (Article 19 intervening) [2012] EWCA </a:t>
            </a:r>
            <a:r>
              <a:rPr lang="en-GB" sz="2000" b="1" kern="100" dirty="0" err="1">
                <a:solidFill>
                  <a:srgbClr val="F94945"/>
                </a:solidFill>
                <a:effectLst/>
                <a:ea typeface="Aptos" panose="020B0004020202020204" pitchFamily="34" charset="0"/>
                <a:cs typeface="Times New Roman" panose="02020603050405020304" pitchFamily="18" charset="0"/>
              </a:rPr>
              <a:t>Civ</a:t>
            </a:r>
            <a:r>
              <a:rPr lang="en-GB" sz="2000" b="1" kern="100" dirty="0">
                <a:solidFill>
                  <a:srgbClr val="F94945"/>
                </a:solidFill>
                <a:effectLst/>
                <a:ea typeface="Aptos" panose="020B0004020202020204" pitchFamily="34" charset="0"/>
                <a:cs typeface="Times New Roman" panose="02020603050405020304" pitchFamily="18" charset="0"/>
              </a:rPr>
              <a:t> 420; [2013] QB 618</a:t>
            </a:r>
            <a:endParaRPr lang="en-GB" b="1" dirty="0">
              <a:solidFill>
                <a:srgbClr val="F94945"/>
              </a:solidFill>
            </a:endParaRPr>
          </a:p>
        </p:txBody>
      </p:sp>
      <p:sp>
        <p:nvSpPr>
          <p:cNvPr id="3" name="Text Placeholder 2">
            <a:extLst>
              <a:ext uri="{FF2B5EF4-FFF2-40B4-BE49-F238E27FC236}">
                <a16:creationId xmlns:a16="http://schemas.microsoft.com/office/drawing/2014/main" id="{FBCAF61B-78A0-E8F5-C35E-D5F8B03BD832}"/>
              </a:ext>
            </a:extLst>
          </p:cNvPr>
          <p:cNvSpPr>
            <a:spLocks noGrp="1"/>
          </p:cNvSpPr>
          <p:nvPr>
            <p:ph type="body" sz="quarter" idx="12"/>
          </p:nvPr>
        </p:nvSpPr>
        <p:spPr/>
        <p:txBody>
          <a:bodyPr/>
          <a:lstStyle/>
          <a:p>
            <a:r>
              <a:rPr lang="en-US" dirty="0"/>
              <a:t>OPEN JUSTICE</a:t>
            </a:r>
            <a:endParaRPr lang="en-GB" dirty="0"/>
          </a:p>
        </p:txBody>
      </p:sp>
    </p:spTree>
    <p:extLst>
      <p:ext uri="{BB962C8B-B14F-4D97-AF65-F5344CB8AC3E}">
        <p14:creationId xmlns:p14="http://schemas.microsoft.com/office/powerpoint/2010/main" val="2302909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FBA0B-68DA-D745-0744-214B863A4D21}"/>
              </a:ext>
            </a:extLst>
          </p:cNvPr>
          <p:cNvSpPr>
            <a:spLocks noGrp="1"/>
          </p:cNvSpPr>
          <p:nvPr>
            <p:ph type="body" sz="quarter" idx="10"/>
          </p:nvPr>
        </p:nvSpPr>
        <p:spPr/>
        <p:txBody>
          <a:bodyPr/>
          <a:lstStyle/>
          <a:p>
            <a:pPr marL="457200" indent="-457200" algn="just">
              <a:buAutoNum type="arabicParenBoth" startAt="7"/>
            </a:pPr>
            <a:r>
              <a:rPr lang="en-GB" sz="1850" i="1" dirty="0">
                <a:effectLst/>
                <a:ea typeface="Times New Roman" panose="02020603050405020304" pitchFamily="18" charset="0"/>
                <a:cs typeface="Times New Roman" panose="02020603050405020304" pitchFamily="18" charset="0"/>
              </a:rPr>
              <a:t>The gravity of the alleged offence and the relevance of the evidence to it. If the evidence has little or no bearing on the investigation or the trial, this will militate against a disclosure order;</a:t>
            </a:r>
          </a:p>
          <a:p>
            <a:pPr marL="457200" indent="-457200" algn="just">
              <a:buAutoNum type="arabicParenBoth" startAt="7"/>
            </a:pPr>
            <a:r>
              <a:rPr lang="en-GB" sz="1850" i="1" dirty="0">
                <a:effectLst/>
                <a:ea typeface="Times New Roman" panose="02020603050405020304" pitchFamily="18" charset="0"/>
                <a:cs typeface="Times New Roman" panose="02020603050405020304" pitchFamily="18" charset="0"/>
              </a:rPr>
              <a:t>The desirability of cooperation between various agencies concerned with the welfare of children, including the social services departments, the police service, medical practitioners, health visitors, schools etc. This is particularly important in cases concerning children;</a:t>
            </a:r>
            <a:endParaRPr lang="en-GB" sz="1850" dirty="0">
              <a:ea typeface="Times New Roman" panose="02020603050405020304" pitchFamily="18" charset="0"/>
              <a:cs typeface="Times New Roman" panose="02020603050405020304" pitchFamily="18" charset="0"/>
            </a:endParaRPr>
          </a:p>
          <a:p>
            <a:pPr marL="457200" indent="-457200" algn="just">
              <a:buAutoNum type="arabicParenBoth" startAt="7"/>
            </a:pPr>
            <a:r>
              <a:rPr lang="en-GB" sz="1850" i="1" dirty="0">
                <a:effectLst/>
                <a:ea typeface="Times New Roman" panose="02020603050405020304" pitchFamily="18" charset="0"/>
                <a:cs typeface="Times New Roman" panose="02020603050405020304" pitchFamily="18" charset="0"/>
              </a:rPr>
              <a:t>In a case to which section 98(2) applies, the terms of the section itself, namely that the witness was not excused from answering incriminating questions, and that any statement of admission would not be admissible against him in criminal proceedings. Fairness to the person who has incriminated himself and any others affected by the incriminating statement and any danger of oppression would also be relevant considerations;</a:t>
            </a:r>
            <a:endParaRPr lang="en-GB" sz="1850" dirty="0">
              <a:ea typeface="Times New Roman" panose="02020603050405020304" pitchFamily="18" charset="0"/>
              <a:cs typeface="Times New Roman" panose="02020603050405020304" pitchFamily="18" charset="0"/>
            </a:endParaRPr>
          </a:p>
          <a:p>
            <a:pPr marL="457200" indent="-457200" algn="just">
              <a:buAutoNum type="arabicParenBoth" startAt="7"/>
            </a:pPr>
            <a:r>
              <a:rPr lang="en-GB" sz="1850" i="1" dirty="0">
                <a:effectLst/>
                <a:ea typeface="Times New Roman" panose="02020603050405020304" pitchFamily="18" charset="0"/>
                <a:cs typeface="Times New Roman" panose="02020603050405020304" pitchFamily="18" charset="0"/>
              </a:rPr>
              <a:t>Any other material disclosure which has already taken place.</a:t>
            </a:r>
            <a:endParaRPr lang="en-GB" sz="1850" dirty="0">
              <a:effectLst/>
              <a:ea typeface="Times New Roman" panose="02020603050405020304" pitchFamily="18" charset="0"/>
              <a:cs typeface="Times New Roman" panose="02020603050405020304" pitchFamily="18" charset="0"/>
            </a:endParaRPr>
          </a:p>
          <a:p>
            <a:endParaRPr lang="en-GB" sz="1850" dirty="0"/>
          </a:p>
          <a:p>
            <a:endParaRPr lang="en-GB" sz="1850" dirty="0"/>
          </a:p>
          <a:p>
            <a:endParaRPr lang="en-GB" sz="1850" dirty="0"/>
          </a:p>
        </p:txBody>
      </p:sp>
      <p:sp>
        <p:nvSpPr>
          <p:cNvPr id="3" name="Text Placeholder 2">
            <a:extLst>
              <a:ext uri="{FF2B5EF4-FFF2-40B4-BE49-F238E27FC236}">
                <a16:creationId xmlns:a16="http://schemas.microsoft.com/office/drawing/2014/main" id="{7AB7E573-5E11-FB47-9CD5-8D31E7C10377}"/>
              </a:ext>
            </a:extLst>
          </p:cNvPr>
          <p:cNvSpPr>
            <a:spLocks noGrp="1"/>
          </p:cNvSpPr>
          <p:nvPr>
            <p:ph type="body" sz="quarter" idx="12"/>
          </p:nvPr>
        </p:nvSpPr>
        <p:spPr/>
        <p:txBody>
          <a:bodyPr/>
          <a:lstStyle/>
          <a:p>
            <a:r>
              <a:rPr lang="en-US" dirty="0"/>
              <a:t>Re C Principles </a:t>
            </a:r>
            <a:endParaRPr lang="en-GB" dirty="0"/>
          </a:p>
        </p:txBody>
      </p:sp>
    </p:spTree>
    <p:extLst>
      <p:ext uri="{BB962C8B-B14F-4D97-AF65-F5344CB8AC3E}">
        <p14:creationId xmlns:p14="http://schemas.microsoft.com/office/powerpoint/2010/main" val="1555024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155068-DB0B-73EB-6746-1BBEDA7AA266}"/>
              </a:ext>
            </a:extLst>
          </p:cNvPr>
          <p:cNvSpPr>
            <a:spLocks noGrp="1"/>
          </p:cNvSpPr>
          <p:nvPr>
            <p:ph type="body" sz="quarter" idx="10"/>
          </p:nvPr>
        </p:nvSpPr>
        <p:spPr/>
        <p:txBody>
          <a:bodyPr/>
          <a:lstStyle/>
          <a:p>
            <a:pPr lvl="0" algn="just">
              <a:spcBef>
                <a:spcPts val="0"/>
              </a:spcBef>
            </a:pPr>
            <a:r>
              <a:rPr lang="en-GB" kern="100" dirty="0">
                <a:effectLst/>
                <a:ea typeface="Aptos" panose="020B0004020202020204" pitchFamily="34" charset="0"/>
                <a:cs typeface="Times New Roman" panose="02020603050405020304" pitchFamily="18" charset="0"/>
              </a:rPr>
              <a:t>Drawing together </a:t>
            </a:r>
            <a:r>
              <a:rPr lang="en-GB" b="1" kern="100" dirty="0" err="1">
                <a:solidFill>
                  <a:srgbClr val="F94945"/>
                </a:solidFill>
                <a:effectLst/>
                <a:ea typeface="Aptos" panose="020B0004020202020204" pitchFamily="34" charset="0"/>
                <a:cs typeface="Times New Roman" panose="02020603050405020304" pitchFamily="18" charset="0"/>
              </a:rPr>
              <a:t>Dring</a:t>
            </a:r>
            <a:r>
              <a:rPr lang="en-GB" kern="100" dirty="0">
                <a:effectLst/>
                <a:ea typeface="Aptos" panose="020B0004020202020204" pitchFamily="34" charset="0"/>
                <a:cs typeface="Times New Roman" panose="02020603050405020304" pitchFamily="18" charset="0"/>
              </a:rPr>
              <a:t> and </a:t>
            </a:r>
            <a:r>
              <a:rPr lang="en-GB" b="1" kern="100" dirty="0">
                <a:solidFill>
                  <a:srgbClr val="F94945"/>
                </a:solidFill>
                <a:effectLst/>
                <a:ea typeface="Aptos" panose="020B0004020202020204" pitchFamily="34" charset="0"/>
                <a:cs typeface="Times New Roman" panose="02020603050405020304" pitchFamily="18" charset="0"/>
              </a:rPr>
              <a:t>Re C</a:t>
            </a:r>
            <a:r>
              <a:rPr lang="en-GB" kern="100" dirty="0">
                <a:effectLst/>
                <a:ea typeface="Aptos" panose="020B0004020202020204" pitchFamily="34" charset="0"/>
                <a:cs typeface="Times New Roman" panose="02020603050405020304" pitchFamily="18" charset="0"/>
              </a:rPr>
              <a:t>- some possible principles for application </a:t>
            </a:r>
          </a:p>
          <a:p>
            <a:pPr lvl="0" algn="just">
              <a:spcBef>
                <a:spcPts val="0"/>
              </a:spcBef>
            </a:pPr>
            <a:endParaRPr lang="en-GB" kern="100" dirty="0">
              <a:effectLst/>
              <a:ea typeface="Aptos" panose="020B0004020202020204" pitchFamily="34" charset="0"/>
              <a:cs typeface="Times New Roman" panose="02020603050405020304" pitchFamily="18" charset="0"/>
            </a:endParaRPr>
          </a:p>
          <a:p>
            <a:pPr marL="285750" lvl="0" indent="-285750" algn="just">
              <a:spcBef>
                <a:spcPts val="0"/>
              </a:spcBef>
              <a:buFont typeface="Wingdings" panose="05000000000000000000" pitchFamily="2" charset="2"/>
              <a:buChar char="v"/>
            </a:pPr>
            <a:r>
              <a:rPr lang="en-GB" b="1" kern="100" dirty="0">
                <a:effectLst/>
                <a:ea typeface="Aptos" panose="020B0004020202020204" pitchFamily="34" charset="0"/>
                <a:cs typeface="Times New Roman" panose="02020603050405020304" pitchFamily="18" charset="0"/>
              </a:rPr>
              <a:t>The welfare and interests of P.</a:t>
            </a:r>
            <a:r>
              <a:rPr lang="en-GB" kern="100" dirty="0">
                <a:effectLst/>
                <a:ea typeface="Aptos" panose="020B0004020202020204" pitchFamily="34" charset="0"/>
                <a:cs typeface="Times New Roman" panose="02020603050405020304" pitchFamily="18" charset="0"/>
              </a:rPr>
              <a:t> </a:t>
            </a:r>
            <a:r>
              <a:rPr lang="en-GB" kern="100" dirty="0">
                <a:ea typeface="Aptos" panose="020B0004020202020204" pitchFamily="34" charset="0"/>
                <a:cs typeface="Times New Roman" panose="02020603050405020304" pitchFamily="18" charset="0"/>
              </a:rPr>
              <a:t>n</a:t>
            </a:r>
            <a:r>
              <a:rPr lang="en-GB" kern="100" dirty="0">
                <a:effectLst/>
                <a:ea typeface="Aptos" panose="020B0004020202020204" pitchFamily="34" charset="0"/>
                <a:cs typeface="Times New Roman" panose="02020603050405020304" pitchFamily="18" charset="0"/>
              </a:rPr>
              <a:t>ot taking a ‘best interests’ decision Consideration of the welfare of P relates to the act of disclosure itself.</a:t>
            </a:r>
          </a:p>
          <a:p>
            <a:pPr marL="285750" lvl="0" indent="-285750" algn="just">
              <a:spcBef>
                <a:spcPts val="0"/>
              </a:spcBef>
              <a:buFont typeface="Wingdings" panose="05000000000000000000" pitchFamily="2" charset="2"/>
              <a:buChar char="v"/>
            </a:pPr>
            <a:r>
              <a:rPr lang="en-GB" b="1" kern="100" dirty="0">
                <a:effectLst/>
                <a:ea typeface="Aptos" panose="020B0004020202020204" pitchFamily="34" charset="0"/>
                <a:cs typeface="Times New Roman" panose="02020603050405020304" pitchFamily="18" charset="0"/>
              </a:rPr>
              <a:t>The maintenance of confidentiality in Court of Protection. </a:t>
            </a:r>
            <a:r>
              <a:rPr lang="en-GB" b="1" kern="100" dirty="0">
                <a:ea typeface="Aptos" panose="020B0004020202020204" pitchFamily="34" charset="0"/>
                <a:cs typeface="Times New Roman" panose="02020603050405020304" pitchFamily="18" charset="0"/>
              </a:rPr>
              <a:t>G</a:t>
            </a:r>
            <a:r>
              <a:rPr lang="en-GB" kern="100" dirty="0">
                <a:effectLst/>
                <a:ea typeface="Aptos" panose="020B0004020202020204" pitchFamily="34" charset="0"/>
                <a:cs typeface="Times New Roman" panose="02020603050405020304" pitchFamily="18" charset="0"/>
              </a:rPr>
              <a:t>eneral rule being that Court of Protection hearings are largely held in public subject to reporting restrictions. </a:t>
            </a:r>
            <a:r>
              <a:rPr lang="en-GB" b="1" kern="100" dirty="0">
                <a:effectLst/>
                <a:ea typeface="Aptos" panose="020B0004020202020204" pitchFamily="34" charset="0"/>
                <a:cs typeface="Times New Roman" panose="02020603050405020304" pitchFamily="18" charset="0"/>
              </a:rPr>
              <a:t> </a:t>
            </a:r>
            <a:endParaRPr lang="en-GB" kern="100" dirty="0">
              <a:ea typeface="Aptos" panose="020B0004020202020204" pitchFamily="34" charset="0"/>
              <a:cs typeface="Times New Roman" panose="02020603050405020304" pitchFamily="18" charset="0"/>
            </a:endParaRPr>
          </a:p>
          <a:p>
            <a:pPr marL="285750" lvl="0" indent="-285750" algn="just">
              <a:spcBef>
                <a:spcPts val="0"/>
              </a:spcBef>
              <a:buFont typeface="Wingdings" panose="05000000000000000000" pitchFamily="2" charset="2"/>
              <a:buChar char="v"/>
            </a:pPr>
            <a:r>
              <a:rPr lang="en-GB" b="1" kern="100" dirty="0">
                <a:effectLst/>
                <a:ea typeface="Aptos" panose="020B0004020202020204" pitchFamily="34" charset="0"/>
                <a:cs typeface="Times New Roman" panose="02020603050405020304" pitchFamily="18" charset="0"/>
              </a:rPr>
              <a:t>The importance of encouraging frankness/P’s engagement</a:t>
            </a:r>
            <a:r>
              <a:rPr lang="en-GB" b="1" kern="100" dirty="0">
                <a:ea typeface="Aptos" panose="020B0004020202020204" pitchFamily="34" charset="0"/>
                <a:cs typeface="Times New Roman" panose="02020603050405020304" pitchFamily="18" charset="0"/>
              </a:rPr>
              <a:t>. </a:t>
            </a:r>
          </a:p>
          <a:p>
            <a:pPr marL="285750" lvl="0" indent="-285750" algn="just">
              <a:spcBef>
                <a:spcPts val="0"/>
              </a:spcBef>
              <a:buFont typeface="Wingdings" panose="05000000000000000000" pitchFamily="2" charset="2"/>
              <a:buChar char="v"/>
            </a:pPr>
            <a:r>
              <a:rPr lang="en-GB" b="1" kern="100" dirty="0">
                <a:effectLst/>
                <a:ea typeface="Aptos" panose="020B0004020202020204" pitchFamily="34" charset="0"/>
                <a:cs typeface="Times New Roman" panose="02020603050405020304" pitchFamily="18" charset="0"/>
              </a:rPr>
              <a:t>The public interest in the administration of justice</a:t>
            </a:r>
            <a:endParaRPr lang="en-GB" kern="100" dirty="0">
              <a:ea typeface="Aptos" panose="020B0004020202020204" pitchFamily="34" charset="0"/>
              <a:cs typeface="Times New Roman" panose="02020603050405020304" pitchFamily="18" charset="0"/>
            </a:endParaRPr>
          </a:p>
          <a:p>
            <a:pPr marL="285750" lvl="0" indent="-285750" algn="just">
              <a:spcBef>
                <a:spcPts val="0"/>
              </a:spcBef>
              <a:buFont typeface="Wingdings" panose="05000000000000000000" pitchFamily="2" charset="2"/>
              <a:buChar char="v"/>
            </a:pPr>
            <a:r>
              <a:rPr lang="en-GB" b="1" kern="100" dirty="0">
                <a:effectLst/>
                <a:ea typeface="Aptos" panose="020B0004020202020204" pitchFamily="34" charset="0"/>
                <a:cs typeface="Times New Roman" panose="02020603050405020304" pitchFamily="18" charset="0"/>
              </a:rPr>
              <a:t>The furtherance of open justice in public proceedings</a:t>
            </a:r>
            <a:r>
              <a:rPr lang="en-GB" kern="100" dirty="0">
                <a:effectLst/>
                <a:ea typeface="Aptos" panose="020B0004020202020204" pitchFamily="34" charset="0"/>
                <a:cs typeface="Times New Roman" panose="02020603050405020304" pitchFamily="18" charset="0"/>
              </a:rPr>
              <a:t>. </a:t>
            </a:r>
          </a:p>
          <a:p>
            <a:pPr marL="285750" lvl="0" indent="-285750" algn="just">
              <a:spcBef>
                <a:spcPts val="0"/>
              </a:spcBef>
              <a:buFont typeface="Wingdings" panose="05000000000000000000" pitchFamily="2" charset="2"/>
              <a:buChar char="v"/>
            </a:pPr>
            <a:r>
              <a:rPr lang="en-GB" b="1" kern="100" dirty="0">
                <a:effectLst/>
                <a:ea typeface="Aptos" panose="020B0004020202020204" pitchFamily="34" charset="0"/>
                <a:cs typeface="Times New Roman" panose="02020603050405020304" pitchFamily="18" charset="0"/>
              </a:rPr>
              <a:t>The purpose of the disclosure request </a:t>
            </a:r>
            <a:r>
              <a:rPr lang="en-GB" kern="100" dirty="0">
                <a:effectLst/>
                <a:ea typeface="Aptos" panose="020B0004020202020204" pitchFamily="34" charset="0"/>
                <a:cs typeface="Times New Roman" panose="02020603050405020304" pitchFamily="18" charset="0"/>
              </a:rPr>
              <a:t> </a:t>
            </a:r>
          </a:p>
          <a:p>
            <a:pPr marL="285750" lvl="0" indent="-285750" algn="just">
              <a:spcBef>
                <a:spcPts val="0"/>
              </a:spcBef>
              <a:buFont typeface="Wingdings" panose="05000000000000000000" pitchFamily="2" charset="2"/>
              <a:buChar char="v"/>
            </a:pPr>
            <a:r>
              <a:rPr lang="en-GB" b="1" kern="0" dirty="0">
                <a:effectLst/>
                <a:ea typeface="Times New Roman" panose="02020603050405020304" pitchFamily="18" charset="0"/>
                <a:cs typeface="Times New Roman" panose="02020603050405020304" pitchFamily="18" charset="0"/>
              </a:rPr>
              <a:t>The proportionality/scope of the disclosure request</a:t>
            </a:r>
            <a:endParaRPr lang="en-GB" dirty="0"/>
          </a:p>
        </p:txBody>
      </p:sp>
      <p:sp>
        <p:nvSpPr>
          <p:cNvPr id="3" name="Text Placeholder 2">
            <a:extLst>
              <a:ext uri="{FF2B5EF4-FFF2-40B4-BE49-F238E27FC236}">
                <a16:creationId xmlns:a16="http://schemas.microsoft.com/office/drawing/2014/main" id="{0C3A5743-8B3B-2F30-6BC7-D3C14933946A}"/>
              </a:ext>
            </a:extLst>
          </p:cNvPr>
          <p:cNvSpPr>
            <a:spLocks noGrp="1"/>
          </p:cNvSpPr>
          <p:nvPr>
            <p:ph type="body" sz="quarter" idx="12"/>
          </p:nvPr>
        </p:nvSpPr>
        <p:spPr/>
        <p:txBody>
          <a:bodyPr/>
          <a:lstStyle/>
          <a:p>
            <a:r>
              <a:rPr lang="en-US" dirty="0"/>
              <a:t>THIRD PARTY APPLICATIONS IN THE COP</a:t>
            </a:r>
            <a:endParaRPr lang="en-GB" dirty="0"/>
          </a:p>
        </p:txBody>
      </p:sp>
    </p:spTree>
    <p:extLst>
      <p:ext uri="{BB962C8B-B14F-4D97-AF65-F5344CB8AC3E}">
        <p14:creationId xmlns:p14="http://schemas.microsoft.com/office/powerpoint/2010/main" val="4065238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F1447-0ABC-4ED6-A553-957F354C6120}"/>
              </a:ext>
            </a:extLst>
          </p:cNvPr>
          <p:cNvSpPr txBox="1"/>
          <p:nvPr/>
        </p:nvSpPr>
        <p:spPr>
          <a:xfrm>
            <a:off x="728415" y="1859339"/>
            <a:ext cx="7581083" cy="3139321"/>
          </a:xfrm>
          <a:prstGeom prst="rect">
            <a:avLst/>
          </a:prstGeom>
          <a:noFill/>
        </p:spPr>
        <p:txBody>
          <a:bodyPr wrap="square" rtlCol="0">
            <a:spAutoFit/>
          </a:bodyPr>
          <a:lstStyle/>
          <a:p>
            <a:pPr algn="ctr"/>
            <a:r>
              <a:rPr lang="en-GB" sz="6600" dirty="0">
                <a:latin typeface="Droid Serif" panose="02020600060500020200" pitchFamily="18" charset="0"/>
                <a:ea typeface="Droid Serif" panose="02020600060500020200" pitchFamily="18" charset="0"/>
                <a:cs typeface="Droid Serif" panose="02020600060500020200" pitchFamily="18" charset="0"/>
              </a:rPr>
              <a:t>Page without header – for images, quotes etc</a:t>
            </a:r>
            <a:endParaRPr lang="en-US" sz="6600" dirty="0">
              <a:latin typeface="Droid Serif" panose="02020600060500020200" pitchFamily="18" charset="0"/>
              <a:ea typeface="Droid Serif" panose="02020600060500020200" pitchFamily="18" charset="0"/>
              <a:cs typeface="Droid Serif" panose="02020600060500020200" pitchFamily="18" charset="0"/>
            </a:endParaRPr>
          </a:p>
        </p:txBody>
      </p:sp>
      <p:pic>
        <p:nvPicPr>
          <p:cNvPr id="2" name="Picture 1">
            <a:extLst>
              <a:ext uri="{FF2B5EF4-FFF2-40B4-BE49-F238E27FC236}">
                <a16:creationId xmlns:a16="http://schemas.microsoft.com/office/drawing/2014/main" id="{FF842CD5-071E-B54A-8ED7-33D7A23C9166}"/>
              </a:ext>
            </a:extLst>
          </p:cNvPr>
          <p:cNvPicPr>
            <a:picLocks noChangeAspect="1"/>
          </p:cNvPicPr>
          <p:nvPr/>
        </p:nvPicPr>
        <p:blipFill>
          <a:blip r:embed="rId2"/>
          <a:stretch>
            <a:fillRect/>
          </a:stretch>
        </p:blipFill>
        <p:spPr>
          <a:xfrm>
            <a:off x="53552" y="0"/>
            <a:ext cx="9036896" cy="6858000"/>
          </a:xfrm>
          <a:prstGeom prst="rect">
            <a:avLst/>
          </a:prstGeom>
        </p:spPr>
      </p:pic>
    </p:spTree>
    <p:extLst>
      <p:ext uri="{BB962C8B-B14F-4D97-AF65-F5344CB8AC3E}">
        <p14:creationId xmlns:p14="http://schemas.microsoft.com/office/powerpoint/2010/main" val="4158016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D6E8BD-EB2D-14A8-976B-73497AF0C66E}"/>
              </a:ext>
            </a:extLst>
          </p:cNvPr>
          <p:cNvSpPr>
            <a:spLocks noGrp="1" noRot="1" noMove="1" noResize="1" noEditPoints="1" noAdjustHandles="1" noChangeArrowheads="1" noChangeShapeType="1"/>
          </p:cNvSpPr>
          <p:nvPr/>
        </p:nvSpPr>
        <p:spPr>
          <a:xfrm>
            <a:off x="0" y="0"/>
            <a:ext cx="9144000" cy="5332288"/>
          </a:xfrm>
          <a:prstGeom prst="rect">
            <a:avLst/>
          </a:prstGeom>
          <a:solidFill>
            <a:srgbClr val="0808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background with white text&#10;&#10;Description automatically generated">
            <a:extLst>
              <a:ext uri="{FF2B5EF4-FFF2-40B4-BE49-F238E27FC236}">
                <a16:creationId xmlns:a16="http://schemas.microsoft.com/office/drawing/2014/main" id="{2B96126A-C3F1-6A9C-8FEB-E9ADB1666BB0}"/>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447888" y="544893"/>
            <a:ext cx="2480247" cy="790747"/>
          </a:xfrm>
          <a:prstGeom prst="rect">
            <a:avLst/>
          </a:prstGeom>
        </p:spPr>
      </p:pic>
    </p:spTree>
    <p:extLst>
      <p:ext uri="{BB962C8B-B14F-4D97-AF65-F5344CB8AC3E}">
        <p14:creationId xmlns:p14="http://schemas.microsoft.com/office/powerpoint/2010/main" val="128230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963B78-4F29-DFF9-7B6A-F8C1F8B90148}"/>
              </a:ext>
            </a:extLst>
          </p:cNvPr>
          <p:cNvSpPr>
            <a:spLocks noGrp="1"/>
          </p:cNvSpPr>
          <p:nvPr>
            <p:ph type="body" sz="quarter" idx="10"/>
          </p:nvPr>
        </p:nvSpPr>
        <p:spPr/>
        <p:txBody>
          <a:bodyPr/>
          <a:lstStyle/>
          <a:p>
            <a:pPr marL="457200" algn="just">
              <a:lnSpc>
                <a:spcPct val="115000"/>
              </a:lnSpc>
              <a:spcAft>
                <a:spcPts val="800"/>
              </a:spcAft>
            </a:pPr>
            <a:r>
              <a:rPr lang="en-GB" b="1" i="1" kern="0" dirty="0">
                <a:effectLst/>
                <a:ea typeface="Times New Roman" panose="02020603050405020304" pitchFamily="18" charset="0"/>
                <a:cs typeface="Times New Roman" panose="02020603050405020304" pitchFamily="18" charset="0"/>
              </a:rPr>
              <a:t>12	Publication of information relating to proceedings in private.</a:t>
            </a:r>
            <a:endParaRPr lang="en-GB" kern="100" dirty="0">
              <a:effectLst/>
              <a:ea typeface="Aptos" panose="020B0004020202020204" pitchFamily="34" charset="0"/>
              <a:cs typeface="Times New Roman" panose="02020603050405020304" pitchFamily="18" charset="0"/>
            </a:endParaRPr>
          </a:p>
          <a:p>
            <a:pPr marL="914400" indent="-457200" algn="just">
              <a:lnSpc>
                <a:spcPct val="115000"/>
              </a:lnSpc>
              <a:spcAft>
                <a:spcPts val="800"/>
              </a:spcAft>
              <a:buAutoNum type="arabicParenBoth"/>
            </a:pPr>
            <a:r>
              <a:rPr lang="en-GB" i="1" kern="0" dirty="0">
                <a:effectLst/>
                <a:ea typeface="Times New Roman" panose="02020603050405020304" pitchFamily="18" charset="0"/>
                <a:cs typeface="Times New Roman" panose="02020603050405020304" pitchFamily="18" charset="0"/>
              </a:rPr>
              <a:t>The publication of </a:t>
            </a:r>
            <a:r>
              <a:rPr lang="en-GB" i="1" u="sng" kern="0" dirty="0">
                <a:effectLst/>
                <a:ea typeface="Times New Roman" panose="02020603050405020304" pitchFamily="18" charset="0"/>
                <a:cs typeface="Times New Roman" panose="02020603050405020304" pitchFamily="18" charset="0"/>
              </a:rPr>
              <a:t>information relating to proceedings</a:t>
            </a:r>
            <a:r>
              <a:rPr lang="en-GB" i="1" kern="0" dirty="0">
                <a:effectLst/>
                <a:ea typeface="Times New Roman" panose="02020603050405020304" pitchFamily="18" charset="0"/>
                <a:cs typeface="Times New Roman" panose="02020603050405020304" pitchFamily="18" charset="0"/>
              </a:rPr>
              <a:t> before any court sitting in private shall not of itself be contempt of court except in the following cases, that is to say—       ….</a:t>
            </a:r>
            <a:endParaRPr lang="en-GB" kern="100" dirty="0">
              <a:effectLst/>
              <a:ea typeface="Aptos" panose="020B0004020202020204" pitchFamily="34" charset="0"/>
              <a:cs typeface="Times New Roman" panose="02020603050405020304" pitchFamily="18" charset="0"/>
            </a:endParaRPr>
          </a:p>
          <a:p>
            <a:pPr marL="457200" algn="just">
              <a:lnSpc>
                <a:spcPct val="115000"/>
              </a:lnSpc>
              <a:spcAft>
                <a:spcPts val="800"/>
              </a:spcAft>
            </a:pPr>
            <a:r>
              <a:rPr lang="en-GB" i="1" kern="0" dirty="0">
                <a:effectLst/>
                <a:ea typeface="Times New Roman" panose="02020603050405020304" pitchFamily="18" charset="0"/>
                <a:cs typeface="Times New Roman" panose="02020603050405020304" pitchFamily="18" charset="0"/>
              </a:rPr>
              <a:t>	(b) where the proceedings are brought under the Mental 	Capacity Act 2005, or under any provision of the Mental 	Health Act 1983 authorising an application or reference to 	be made to the First-tier Tribunal, the Mental Health 	Review Tribunal for Wales or</a:t>
            </a:r>
            <a:r>
              <a:rPr lang="en-GB" b="1" i="1" kern="0" dirty="0">
                <a:effectLst/>
                <a:ea typeface="Times New Roman" panose="02020603050405020304" pitchFamily="18" charset="0"/>
                <a:cs typeface="Times New Roman" panose="02020603050405020304" pitchFamily="18" charset="0"/>
              </a:rPr>
              <a:t> </a:t>
            </a:r>
            <a:r>
              <a:rPr lang="en-GB" i="1" kern="0" dirty="0">
                <a:effectLst/>
                <a:ea typeface="Times New Roman" panose="02020603050405020304" pitchFamily="18" charset="0"/>
                <a:cs typeface="Times New Roman" panose="02020603050405020304" pitchFamily="18" charset="0"/>
              </a:rPr>
              <a:t>the county court;</a:t>
            </a:r>
            <a:r>
              <a:rPr lang="en-GB" kern="100" dirty="0">
                <a:ea typeface="Times New Roman" panose="02020603050405020304" pitchFamily="18" charset="0"/>
                <a:cs typeface="Times New Roman" panose="02020603050405020304" pitchFamily="18" charset="0"/>
              </a:rPr>
              <a:t>   </a:t>
            </a:r>
            <a:r>
              <a:rPr lang="en-GB" i="1" kern="0" dirty="0">
                <a:effectLst/>
                <a:ea typeface="Times New Roman" panose="02020603050405020304" pitchFamily="18" charset="0"/>
                <a:cs typeface="Times New Roman" panose="02020603050405020304" pitchFamily="18" charset="0"/>
              </a:rPr>
              <a:t>…</a:t>
            </a:r>
            <a:endParaRPr lang="en-GB" kern="100" dirty="0">
              <a:effectLst/>
              <a:ea typeface="Aptos" panose="020B000402020202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273AB868-F735-023D-7857-FA422DE24721}"/>
              </a:ext>
            </a:extLst>
          </p:cNvPr>
          <p:cNvSpPr>
            <a:spLocks noGrp="1"/>
          </p:cNvSpPr>
          <p:nvPr>
            <p:ph type="body" sz="quarter" idx="12"/>
          </p:nvPr>
        </p:nvSpPr>
        <p:spPr/>
        <p:txBody>
          <a:bodyPr/>
          <a:lstStyle/>
          <a:p>
            <a:r>
              <a:rPr lang="en-US" dirty="0"/>
              <a:t>SECTION 12 ADMINSTRATION OF JUSTICE ACT 1960</a:t>
            </a:r>
            <a:endParaRPr lang="en-GB" dirty="0"/>
          </a:p>
        </p:txBody>
      </p:sp>
    </p:spTree>
    <p:extLst>
      <p:ext uri="{BB962C8B-B14F-4D97-AF65-F5344CB8AC3E}">
        <p14:creationId xmlns:p14="http://schemas.microsoft.com/office/powerpoint/2010/main" val="123026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072887-F247-0EB5-F95A-B1D4E025313E}"/>
              </a:ext>
            </a:extLst>
          </p:cNvPr>
          <p:cNvSpPr>
            <a:spLocks noGrp="1"/>
          </p:cNvSpPr>
          <p:nvPr>
            <p:ph type="body" sz="quarter" idx="10"/>
          </p:nvPr>
        </p:nvSpPr>
        <p:spPr/>
        <p:txBody>
          <a:bodyPr/>
          <a:lstStyle/>
          <a:p>
            <a:pPr marL="457200" algn="just">
              <a:lnSpc>
                <a:spcPct val="115000"/>
              </a:lnSpc>
              <a:spcAft>
                <a:spcPts val="800"/>
              </a:spcAft>
            </a:pPr>
            <a:r>
              <a:rPr lang="en-GB" sz="2000" i="1" kern="0" dirty="0">
                <a:effectLst/>
                <a:ea typeface="Times New Roman" panose="02020603050405020304" pitchFamily="18" charset="0"/>
                <a:cs typeface="Times New Roman" panose="02020603050405020304" pitchFamily="18" charset="0"/>
              </a:rPr>
              <a:t>(2) Without prejudice to the foregoing subsection, the publication of the text or a summary of the whole or part of an order made by a court sitting in private shall not of itself be contempt of court except where the court (having power to do so) expressly prohibits the publication.</a:t>
            </a:r>
            <a:endParaRPr lang="en-GB" sz="2000" kern="100" dirty="0">
              <a:effectLst/>
              <a:ea typeface="Aptos" panose="020B0004020202020204" pitchFamily="34" charset="0"/>
              <a:cs typeface="Times New Roman" panose="02020603050405020304" pitchFamily="18" charset="0"/>
            </a:endParaRPr>
          </a:p>
          <a:p>
            <a:pPr marL="457200" algn="just">
              <a:lnSpc>
                <a:spcPct val="115000"/>
              </a:lnSpc>
              <a:spcAft>
                <a:spcPts val="800"/>
              </a:spcAft>
            </a:pPr>
            <a:r>
              <a:rPr lang="en-GB" sz="2000" i="1" kern="0" dirty="0">
                <a:effectLst/>
                <a:ea typeface="Times New Roman" panose="02020603050405020304" pitchFamily="18" charset="0"/>
                <a:cs typeface="Times New Roman" panose="02020603050405020304" pitchFamily="18" charset="0"/>
              </a:rPr>
              <a:t>(3) In this section references to a court include references to a judge and to a tribunal and to any person exercising the functions of a court, a judge or a tribunal; and references to a court sitting in private include references to a court sitting in camera or in chambers”.</a:t>
            </a:r>
            <a:endParaRPr lang="en-GB" sz="2000" kern="100" dirty="0">
              <a:effectLst/>
              <a:ea typeface="Aptos" panose="020B000402020202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73E94236-4F42-23DD-80CB-9B7D19BCEA85}"/>
              </a:ext>
            </a:extLst>
          </p:cNvPr>
          <p:cNvSpPr>
            <a:spLocks noGrp="1"/>
          </p:cNvSpPr>
          <p:nvPr>
            <p:ph type="body" sz="quarter" idx="12"/>
          </p:nvPr>
        </p:nvSpPr>
        <p:spPr/>
        <p:txBody>
          <a:bodyPr/>
          <a:lstStyle/>
          <a:p>
            <a:r>
              <a:rPr lang="en-US" dirty="0"/>
              <a:t>SECTION 12 ADMINSTRATION OF JUSTICE ACT 1960</a:t>
            </a:r>
            <a:endParaRPr lang="en-GB" dirty="0"/>
          </a:p>
          <a:p>
            <a:endParaRPr lang="en-GB" dirty="0"/>
          </a:p>
        </p:txBody>
      </p:sp>
    </p:spTree>
    <p:extLst>
      <p:ext uri="{BB962C8B-B14F-4D97-AF65-F5344CB8AC3E}">
        <p14:creationId xmlns:p14="http://schemas.microsoft.com/office/powerpoint/2010/main" val="426295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5ACC2-1909-93E7-8C22-22D25FAC28D5}"/>
              </a:ext>
            </a:extLst>
          </p:cNvPr>
          <p:cNvSpPr>
            <a:spLocks noGrp="1"/>
          </p:cNvSpPr>
          <p:nvPr>
            <p:ph type="body" sz="quarter" idx="10"/>
          </p:nvPr>
        </p:nvSpPr>
        <p:spPr/>
        <p:txBody>
          <a:bodyPr/>
          <a:lstStyle/>
          <a:p>
            <a:pPr lvl="0" algn="just">
              <a:lnSpc>
                <a:spcPct val="107000"/>
              </a:lnSpc>
              <a:spcAft>
                <a:spcPts val="800"/>
              </a:spcAft>
            </a:pPr>
            <a:r>
              <a:rPr lang="en-GB" kern="0" dirty="0">
                <a:effectLst/>
                <a:ea typeface="Aptos" panose="020B0004020202020204" pitchFamily="34" charset="0"/>
                <a:cs typeface="Times New Roman" panose="02020603050405020304" pitchFamily="18" charset="0"/>
              </a:rPr>
              <a:t>Section 12 of the AJA and what is does </a:t>
            </a:r>
            <a:r>
              <a:rPr lang="en-GB" b="1" u="sng" kern="0" dirty="0">
                <a:effectLst/>
                <a:ea typeface="Aptos" panose="020B0004020202020204" pitchFamily="34" charset="0"/>
                <a:cs typeface="Times New Roman" panose="02020603050405020304" pitchFamily="18" charset="0"/>
              </a:rPr>
              <a:t>not</a:t>
            </a:r>
            <a:r>
              <a:rPr lang="en-GB" kern="0" dirty="0">
                <a:effectLst/>
                <a:ea typeface="Aptos" panose="020B0004020202020204" pitchFamily="34" charset="0"/>
                <a:cs typeface="Times New Roman" panose="02020603050405020304" pitchFamily="18" charset="0"/>
              </a:rPr>
              <a:t> restrict publication of:</a:t>
            </a:r>
            <a:endParaRPr lang="en-GB" kern="100" dirty="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The fact that Y is subject to any order/declaration under the MCA or MHA 1986 or the IJ or was subject to an order under the Children Act 1989.</a:t>
            </a:r>
            <a:endParaRPr lang="en-GB" kern="100" dirty="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The name, address or photograph of Y.</a:t>
            </a:r>
          </a:p>
          <a:p>
            <a:pPr marL="342900" lvl="0" indent="-342900" algn="just">
              <a:lnSpc>
                <a:spcPct val="107000"/>
              </a:lnSpc>
              <a:spcAft>
                <a:spcPts val="800"/>
              </a:spcAft>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The name, address or photograph of the parties (or other parties than Y) to such proceedings.</a:t>
            </a:r>
            <a:endParaRPr lang="en-GB" kern="100" dirty="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The date, time or place of past or future hearings of such proceedings.</a:t>
            </a:r>
          </a:p>
          <a:p>
            <a:pPr marL="342900" lvl="0" indent="-342900" algn="just">
              <a:lnSpc>
                <a:spcPct val="107000"/>
              </a:lnSpc>
              <a:spcAft>
                <a:spcPts val="800"/>
              </a:spcAft>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The nature of the dispute in such proceedings. </a:t>
            </a:r>
            <a:endParaRPr lang="en-GB" kern="100" dirty="0">
              <a:effectLs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79D0F75-82DF-2EAB-32BD-D27E985B8246}"/>
              </a:ext>
            </a:extLst>
          </p:cNvPr>
          <p:cNvSpPr>
            <a:spLocks noGrp="1"/>
          </p:cNvSpPr>
          <p:nvPr>
            <p:ph type="body" sz="quarter" idx="12"/>
          </p:nvPr>
        </p:nvSpPr>
        <p:spPr/>
        <p:txBody>
          <a:bodyPr/>
          <a:lstStyle/>
          <a:p>
            <a:r>
              <a:rPr lang="en-US" dirty="0"/>
              <a:t>WHAT IS </a:t>
            </a:r>
            <a:r>
              <a:rPr lang="en-US" b="1" u="sng" dirty="0"/>
              <a:t>NOT</a:t>
            </a:r>
            <a:r>
              <a:rPr lang="en-US" dirty="0"/>
              <a:t> PREVENTED FROM PUBLICATION BY S12</a:t>
            </a:r>
            <a:endParaRPr lang="en-GB" dirty="0"/>
          </a:p>
          <a:p>
            <a:endParaRPr lang="en-GB" dirty="0"/>
          </a:p>
        </p:txBody>
      </p:sp>
    </p:spTree>
    <p:extLst>
      <p:ext uri="{BB962C8B-B14F-4D97-AF65-F5344CB8AC3E}">
        <p14:creationId xmlns:p14="http://schemas.microsoft.com/office/powerpoint/2010/main" val="343948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D2C48-974D-34D1-7813-BC02904F589F}"/>
              </a:ext>
            </a:extLst>
          </p:cNvPr>
          <p:cNvSpPr>
            <a:spLocks noGrp="1"/>
          </p:cNvSpPr>
          <p:nvPr>
            <p:ph type="body" sz="quarter" idx="10"/>
          </p:nvPr>
        </p:nvSpPr>
        <p:spPr/>
        <p:txBody>
          <a:bodyPr/>
          <a:lstStyle/>
          <a:p>
            <a:pPr marL="342900" lvl="0" indent="-342900">
              <a:lnSpc>
                <a:spcPct val="107000"/>
              </a:lnSpc>
              <a:spcAft>
                <a:spcPts val="800"/>
              </a:spcAft>
              <a:buFont typeface="Wingdings" panose="05000000000000000000" pitchFamily="2" charset="2"/>
              <a:buChar char="v"/>
            </a:pPr>
            <a:r>
              <a:rPr lang="en-GB" sz="2000" i="1" kern="0" dirty="0">
                <a:effectLst/>
                <a:ea typeface="Times New Roman" panose="02020603050405020304" pitchFamily="18" charset="0"/>
                <a:cs typeface="Times New Roman" panose="02020603050405020304" pitchFamily="18" charset="0"/>
              </a:rPr>
              <a:t>“anything which has been seen or heard by a person conducting himself lawfully in the public corridor or other public precincts outside the court in which the hearing in private is taking place”</a:t>
            </a:r>
            <a:endParaRPr lang="en-GB" i="1" kern="100" dirty="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GB" sz="2000" kern="0" dirty="0">
                <a:effectLst/>
                <a:ea typeface="Times New Roman" panose="02020603050405020304" pitchFamily="18" charset="0"/>
                <a:cs typeface="Times New Roman" panose="02020603050405020304" pitchFamily="18" charset="0"/>
              </a:rPr>
              <a:t>the name, address or photograph of the witnesses who have given evidence in such proceedings.</a:t>
            </a:r>
            <a:endParaRPr lang="en-GB" kern="100" dirty="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GB" sz="2000" kern="0" dirty="0">
                <a:effectLst/>
                <a:ea typeface="Times New Roman" panose="02020603050405020304" pitchFamily="18" charset="0"/>
                <a:cs typeface="Times New Roman" panose="02020603050405020304" pitchFamily="18" charset="0"/>
              </a:rPr>
              <a:t>the party on whose behalf such a witness has given evidence; and</a:t>
            </a:r>
            <a:endParaRPr lang="en-GB" kern="100" dirty="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GB" sz="2000" kern="0" dirty="0">
                <a:effectLst/>
                <a:ea typeface="Times New Roman" panose="02020603050405020304" pitchFamily="18" charset="0"/>
                <a:cs typeface="Times New Roman" panose="02020603050405020304" pitchFamily="18" charset="0"/>
              </a:rPr>
              <a:t>the text or summary of the whole or part of any order made in such proceedings.</a:t>
            </a:r>
            <a:endParaRPr lang="en-GB" sz="2000" kern="100" dirty="0">
              <a:effectLst/>
              <a:ea typeface="Aptos" panose="020B0004020202020204" pitchFamily="34" charset="0"/>
              <a:cs typeface="Times New Roman" panose="02020603050405020304" pitchFamily="18" charset="0"/>
            </a:endParaRPr>
          </a:p>
          <a:p>
            <a:r>
              <a:rPr lang="en-GB" sz="2000" kern="100" dirty="0">
                <a:effectLst/>
                <a:ea typeface="Times New Roman" panose="02020603050405020304" pitchFamily="18" charset="0"/>
                <a:cs typeface="Times New Roman" panose="02020603050405020304" pitchFamily="18" charset="0"/>
              </a:rPr>
              <a:t>As per Munby J in his judgment in </a:t>
            </a:r>
            <a:r>
              <a:rPr lang="en-GB" sz="2000" b="1" kern="100" dirty="0">
                <a:solidFill>
                  <a:srgbClr val="F94945"/>
                </a:solidFill>
                <a:effectLst/>
                <a:ea typeface="Times New Roman" panose="02020603050405020304" pitchFamily="18" charset="0"/>
                <a:cs typeface="Times New Roman" panose="02020603050405020304" pitchFamily="18" charset="0"/>
              </a:rPr>
              <a:t>Re B (a child) (disclosure) [2004] EWHC 411 (Fam) </a:t>
            </a:r>
            <a:r>
              <a:rPr lang="en-GB" sz="2000" b="1" kern="100" dirty="0">
                <a:effectLst/>
                <a:ea typeface="Times New Roman" panose="02020603050405020304" pitchFamily="18" charset="0"/>
                <a:cs typeface="Times New Roman" panose="02020603050405020304" pitchFamily="18" charset="0"/>
              </a:rPr>
              <a:t>at [82](v)-(vii),</a:t>
            </a:r>
            <a:r>
              <a:rPr lang="en-GB" sz="2000" b="1" kern="100" dirty="0">
                <a:solidFill>
                  <a:srgbClr val="F94945"/>
                </a:solidFill>
                <a:effectLst/>
                <a:ea typeface="Times New Roman" panose="02020603050405020304" pitchFamily="18" charset="0"/>
                <a:cs typeface="Times New Roman" panose="02020603050405020304" pitchFamily="18" charset="0"/>
              </a:rPr>
              <a:t> [2004] 3 FCR 1 </a:t>
            </a:r>
            <a:r>
              <a:rPr lang="en-GB" sz="2000" kern="100" dirty="0">
                <a:effectLst/>
                <a:ea typeface="Times New Roman" panose="02020603050405020304" pitchFamily="18" charset="0"/>
                <a:cs typeface="Times New Roman" panose="02020603050405020304" pitchFamily="18" charset="0"/>
              </a:rPr>
              <a:t>at [82](v)-(vii); see also [64]–[65]. Cited with approval by the COA in </a:t>
            </a:r>
            <a:r>
              <a:rPr lang="en-GB" sz="2000" kern="100" dirty="0">
                <a:solidFill>
                  <a:srgbClr val="F94945"/>
                </a:solidFill>
                <a:effectLst/>
                <a:ea typeface="Times New Roman" panose="02020603050405020304" pitchFamily="18" charset="0"/>
                <a:cs typeface="Times New Roman" panose="02020603050405020304" pitchFamily="18" charset="0"/>
              </a:rPr>
              <a:t>Clayton v Clayton [2006] EWCA </a:t>
            </a:r>
            <a:r>
              <a:rPr lang="en-GB" sz="2000" kern="100" dirty="0" err="1">
                <a:solidFill>
                  <a:srgbClr val="F94945"/>
                </a:solidFill>
                <a:effectLst/>
                <a:ea typeface="Times New Roman" panose="02020603050405020304" pitchFamily="18" charset="0"/>
                <a:cs typeface="Times New Roman" panose="02020603050405020304" pitchFamily="18" charset="0"/>
              </a:rPr>
              <a:t>Civ</a:t>
            </a:r>
            <a:r>
              <a:rPr lang="en-GB" sz="2000" kern="100" dirty="0">
                <a:solidFill>
                  <a:srgbClr val="F94945"/>
                </a:solidFill>
                <a:effectLst/>
                <a:ea typeface="Times New Roman" panose="02020603050405020304" pitchFamily="18" charset="0"/>
                <a:cs typeface="Times New Roman" panose="02020603050405020304" pitchFamily="18" charset="0"/>
              </a:rPr>
              <a:t> 878</a:t>
            </a:r>
          </a:p>
          <a:p>
            <a:endParaRPr lang="en-GB" dirty="0"/>
          </a:p>
          <a:p>
            <a:endParaRPr lang="en-GB" dirty="0"/>
          </a:p>
        </p:txBody>
      </p:sp>
      <p:sp>
        <p:nvSpPr>
          <p:cNvPr id="3" name="Text Placeholder 2">
            <a:extLst>
              <a:ext uri="{FF2B5EF4-FFF2-40B4-BE49-F238E27FC236}">
                <a16:creationId xmlns:a16="http://schemas.microsoft.com/office/drawing/2014/main" id="{FAF9A52C-0958-322A-1CD7-075A243576A1}"/>
              </a:ext>
            </a:extLst>
          </p:cNvPr>
          <p:cNvSpPr>
            <a:spLocks noGrp="1"/>
          </p:cNvSpPr>
          <p:nvPr>
            <p:ph type="body" sz="quarter" idx="12"/>
          </p:nvPr>
        </p:nvSpPr>
        <p:spPr/>
        <p:txBody>
          <a:bodyPr/>
          <a:lstStyle/>
          <a:p>
            <a:r>
              <a:rPr lang="en-US" dirty="0"/>
              <a:t>WHAT IS </a:t>
            </a:r>
            <a:r>
              <a:rPr lang="en-US" b="1" u="sng" dirty="0"/>
              <a:t>NOT</a:t>
            </a:r>
            <a:r>
              <a:rPr lang="en-US" dirty="0"/>
              <a:t> PREVENTED FROM PUBLICATION BY S12</a:t>
            </a:r>
            <a:endParaRPr lang="en-GB" dirty="0"/>
          </a:p>
          <a:p>
            <a:endParaRPr lang="en-GB" dirty="0"/>
          </a:p>
        </p:txBody>
      </p:sp>
    </p:spTree>
    <p:extLst>
      <p:ext uri="{BB962C8B-B14F-4D97-AF65-F5344CB8AC3E}">
        <p14:creationId xmlns:p14="http://schemas.microsoft.com/office/powerpoint/2010/main" val="342630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76647E-89BE-EB79-E0EB-5BE7B4B14C84}"/>
              </a:ext>
            </a:extLst>
          </p:cNvPr>
          <p:cNvSpPr>
            <a:spLocks noGrp="1"/>
          </p:cNvSpPr>
          <p:nvPr>
            <p:ph type="body" sz="quarter" idx="10"/>
          </p:nvPr>
        </p:nvSpPr>
        <p:spPr/>
        <p:txBody>
          <a:bodyPr/>
          <a:lstStyle/>
          <a:p>
            <a:pPr lvl="0" algn="just">
              <a:lnSpc>
                <a:spcPct val="150000"/>
              </a:lnSpc>
              <a:spcAft>
                <a:spcPts val="800"/>
              </a:spcAft>
            </a:pPr>
            <a:r>
              <a:rPr lang="en-GB" sz="1800" kern="0" dirty="0">
                <a:effectLst/>
                <a:ea typeface="Aptos" panose="020B0004020202020204" pitchFamily="34" charset="0"/>
                <a:cs typeface="Times New Roman" panose="02020603050405020304" pitchFamily="18" charset="0"/>
              </a:rPr>
              <a:t>The term ‘information relating to the proceedings’ includes (thus section 12 prohibits the publication of) the following:</a:t>
            </a:r>
            <a:endParaRPr lang="en-GB" sz="1800" kern="100" dirty="0">
              <a:effectLst/>
              <a:ea typeface="Aptos" panose="020B0004020202020204" pitchFamily="34" charset="0"/>
              <a:cs typeface="Times New Roman" panose="02020603050405020304" pitchFamily="18" charset="0"/>
            </a:endParaRPr>
          </a:p>
          <a:p>
            <a:pPr marL="342900" lvl="0" indent="-342900" algn="just">
              <a:lnSpc>
                <a:spcPct val="107000"/>
              </a:lnSpc>
              <a:buFont typeface="+mj-lt"/>
              <a:buAutoNum type="alphaLcParenBoth"/>
            </a:pPr>
            <a:r>
              <a:rPr lang="en-GB" sz="1800" kern="0" dirty="0">
                <a:effectLst/>
                <a:ea typeface="Times New Roman" panose="02020603050405020304" pitchFamily="18" charset="0"/>
                <a:cs typeface="Times New Roman" panose="02020603050405020304" pitchFamily="18" charset="0"/>
              </a:rPr>
              <a:t>accounts of what has gone on in front of the judge sitting in private.</a:t>
            </a:r>
            <a:endParaRPr lang="en-GB" sz="1800" kern="100" dirty="0">
              <a:effectLst/>
              <a:ea typeface="Aptos" panose="020B0004020202020204" pitchFamily="34" charset="0"/>
              <a:cs typeface="Times New Roman" panose="02020603050405020304" pitchFamily="18" charset="0"/>
            </a:endParaRPr>
          </a:p>
          <a:p>
            <a:pPr marL="342900" lvl="0" indent="-342900" algn="just">
              <a:lnSpc>
                <a:spcPct val="107000"/>
              </a:lnSpc>
              <a:buFont typeface="+mj-lt"/>
              <a:buAutoNum type="alphaLcParenBoth"/>
            </a:pPr>
            <a:r>
              <a:rPr lang="en-GB" sz="1800" kern="0" dirty="0">
                <a:effectLst/>
                <a:ea typeface="Times New Roman" panose="02020603050405020304" pitchFamily="18" charset="0"/>
                <a:cs typeface="Times New Roman" panose="02020603050405020304" pitchFamily="18" charset="0"/>
              </a:rPr>
              <a:t>documents such as affidavits, witness statements, reports, position statements, skeleton arguments or other documents filed in the proceedings, transcripts or notes of the evidence or submissions, and transcripts or notes of the judgment (this list is not necessarily exhaustive).</a:t>
            </a:r>
            <a:endParaRPr lang="en-GB" sz="1800" kern="100" dirty="0">
              <a:effectLst/>
              <a:ea typeface="Aptos" panose="020B0004020202020204" pitchFamily="34" charset="0"/>
              <a:cs typeface="Times New Roman" panose="02020603050405020304" pitchFamily="18" charset="0"/>
            </a:endParaRPr>
          </a:p>
          <a:p>
            <a:pPr marL="342900" lvl="0" indent="-342900" algn="just">
              <a:lnSpc>
                <a:spcPct val="107000"/>
              </a:lnSpc>
              <a:buFont typeface="+mj-lt"/>
              <a:buAutoNum type="alphaLcParenBoth"/>
            </a:pPr>
            <a:r>
              <a:rPr lang="en-GB" sz="1800" kern="0" dirty="0">
                <a:effectLst/>
                <a:ea typeface="Times New Roman" panose="02020603050405020304" pitchFamily="18" charset="0"/>
                <a:cs typeface="Times New Roman" panose="02020603050405020304" pitchFamily="18" charset="0"/>
              </a:rPr>
              <a:t>extracts or quotations from such documents.</a:t>
            </a:r>
            <a:endParaRPr lang="en-GB" sz="1800" kern="100" dirty="0">
              <a:effectLst/>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lphaLcParenBoth"/>
            </a:pPr>
            <a:r>
              <a:rPr lang="en-GB" sz="1800" kern="0" dirty="0">
                <a:effectLst/>
                <a:ea typeface="Times New Roman" panose="02020603050405020304" pitchFamily="18" charset="0"/>
                <a:cs typeface="Times New Roman" panose="02020603050405020304" pitchFamily="18" charset="0"/>
              </a:rPr>
              <a:t>summaries of such documents.</a:t>
            </a:r>
            <a:endParaRPr lang="en-GB" sz="1800" kern="100" dirty="0">
              <a:effectLst/>
              <a:ea typeface="Aptos" panose="020B0004020202020204" pitchFamily="34" charset="0"/>
              <a:cs typeface="Times New Roman" panose="02020603050405020304" pitchFamily="18" charset="0"/>
            </a:endParaRPr>
          </a:p>
          <a:p>
            <a:r>
              <a:rPr lang="en-GB" sz="1800" kern="100" dirty="0">
                <a:effectLst/>
                <a:ea typeface="Aptos" panose="020B0004020202020204" pitchFamily="34" charset="0"/>
                <a:cs typeface="Times New Roman" panose="02020603050405020304" pitchFamily="18" charset="0"/>
              </a:rPr>
              <a:t>Munby J in his judgment in </a:t>
            </a:r>
            <a:r>
              <a:rPr lang="en-GB" sz="1800" b="1" kern="100" dirty="0">
                <a:solidFill>
                  <a:srgbClr val="F94945"/>
                </a:solidFill>
                <a:effectLst/>
                <a:ea typeface="Aptos" panose="020B0004020202020204" pitchFamily="34" charset="0"/>
                <a:cs typeface="Times New Roman" panose="02020603050405020304" pitchFamily="18" charset="0"/>
              </a:rPr>
              <a:t>Re B (a child) (disclosure) [2004] EWHC 411 (Fam) </a:t>
            </a:r>
            <a:r>
              <a:rPr lang="en-GB" sz="1800" kern="100" dirty="0">
                <a:effectLst/>
                <a:ea typeface="Aptos" panose="020B0004020202020204" pitchFamily="34" charset="0"/>
                <a:cs typeface="Times New Roman" panose="02020603050405020304" pitchFamily="18" charset="0"/>
              </a:rPr>
              <a:t>at [82](v)-(vii), </a:t>
            </a:r>
            <a:r>
              <a:rPr lang="en-GB" sz="1800" b="1" kern="100" dirty="0">
                <a:solidFill>
                  <a:srgbClr val="F94945"/>
                </a:solidFill>
                <a:effectLst/>
                <a:ea typeface="Aptos" panose="020B0004020202020204" pitchFamily="34" charset="0"/>
                <a:cs typeface="Times New Roman" panose="02020603050405020304" pitchFamily="18" charset="0"/>
              </a:rPr>
              <a:t>[2004] 3 FCR 1 </a:t>
            </a:r>
            <a:r>
              <a:rPr lang="en-GB" sz="1800" kern="100" dirty="0">
                <a:effectLst/>
                <a:ea typeface="Aptos" panose="020B0004020202020204" pitchFamily="34" charset="0"/>
                <a:cs typeface="Times New Roman" panose="02020603050405020304" pitchFamily="18" charset="0"/>
              </a:rPr>
              <a:t>at [82](v)-(vii); see also [64]–[65]. Also Munby J, as he then was, </a:t>
            </a:r>
            <a:r>
              <a:rPr lang="en-GB" sz="1800" b="1" kern="100" dirty="0">
                <a:solidFill>
                  <a:srgbClr val="F94945"/>
                </a:solidFill>
                <a:effectLst/>
                <a:ea typeface="Aptos" panose="020B0004020202020204" pitchFamily="34" charset="0"/>
                <a:cs typeface="Times New Roman" panose="02020603050405020304" pitchFamily="18" charset="0"/>
              </a:rPr>
              <a:t>in </a:t>
            </a:r>
            <a:r>
              <a:rPr lang="en-GB" sz="1800" b="1" kern="0" dirty="0">
                <a:solidFill>
                  <a:srgbClr val="F94945"/>
                </a:solidFill>
                <a:effectLst/>
                <a:ea typeface="Aptos" panose="020B0004020202020204" pitchFamily="34" charset="0"/>
                <a:cs typeface="Times New Roman" panose="02020603050405020304" pitchFamily="18" charset="0"/>
              </a:rPr>
              <a:t>A v Ward [2010] EWHC 16 (Fam), [2010] 1 FLR 1497</a:t>
            </a:r>
            <a:r>
              <a:rPr lang="en-GB" sz="1800" kern="100" dirty="0">
                <a:effectLst/>
                <a:ea typeface="Aptos" panose="020B0004020202020204" pitchFamily="34" charset="0"/>
                <a:cs typeface="Times New Roman" panose="02020603050405020304" pitchFamily="18" charset="0"/>
              </a:rPr>
              <a:t>, paragraphs 1124-114; also </a:t>
            </a:r>
          </a:p>
          <a:p>
            <a:endParaRPr lang="en-GB" dirty="0"/>
          </a:p>
        </p:txBody>
      </p:sp>
      <p:sp>
        <p:nvSpPr>
          <p:cNvPr id="3" name="Text Placeholder 2">
            <a:extLst>
              <a:ext uri="{FF2B5EF4-FFF2-40B4-BE49-F238E27FC236}">
                <a16:creationId xmlns:a16="http://schemas.microsoft.com/office/drawing/2014/main" id="{AC8D0D68-ED07-E2B3-8854-29C1FA1DCF52}"/>
              </a:ext>
            </a:extLst>
          </p:cNvPr>
          <p:cNvSpPr>
            <a:spLocks noGrp="1"/>
          </p:cNvSpPr>
          <p:nvPr>
            <p:ph type="body" sz="quarter" idx="12"/>
          </p:nvPr>
        </p:nvSpPr>
        <p:spPr/>
        <p:txBody>
          <a:bodyPr/>
          <a:lstStyle/>
          <a:p>
            <a:r>
              <a:rPr lang="en-US" dirty="0"/>
              <a:t>WHAT IS PREVENTED FROM PUBLICATION BY S12?</a:t>
            </a:r>
            <a:endParaRPr lang="en-GB" dirty="0"/>
          </a:p>
        </p:txBody>
      </p:sp>
    </p:spTree>
    <p:extLst>
      <p:ext uri="{BB962C8B-B14F-4D97-AF65-F5344CB8AC3E}">
        <p14:creationId xmlns:p14="http://schemas.microsoft.com/office/powerpoint/2010/main" val="372645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729764-F1DD-38FD-FA45-629ED62A1DD0}"/>
              </a:ext>
            </a:extLst>
          </p:cNvPr>
          <p:cNvSpPr>
            <a:spLocks noGrp="1"/>
          </p:cNvSpPr>
          <p:nvPr>
            <p:ph type="body" sz="quarter" idx="10"/>
          </p:nvPr>
        </p:nvSpPr>
        <p:spPr/>
        <p:txBody>
          <a:bodyPr/>
          <a:lstStyle/>
          <a:p>
            <a:pPr marL="285750" indent="-285750">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Section 12 is concerned with what goes on inside the courtroom during hearings before a judge and the evidence/material before the judge. </a:t>
            </a:r>
          </a:p>
          <a:p>
            <a:pPr marL="285750" indent="-285750">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Section 12 protects the proceedings before the court </a:t>
            </a:r>
          </a:p>
          <a:p>
            <a:pPr marL="285750" indent="-285750">
              <a:buFont typeface="Wingdings" panose="05000000000000000000" pitchFamily="2" charset="2"/>
              <a:buChar char="v"/>
            </a:pPr>
            <a:r>
              <a:rPr lang="en-GB" kern="0" dirty="0">
                <a:ea typeface="Aptos" panose="020B0004020202020204" pitchFamily="34" charset="0"/>
                <a:cs typeface="Times New Roman" panose="02020603050405020304" pitchFamily="18" charset="0"/>
              </a:rPr>
              <a:t>Section 12 does </a:t>
            </a:r>
            <a:r>
              <a:rPr lang="en-GB" u="sng" kern="0" dirty="0">
                <a:ea typeface="Aptos" panose="020B0004020202020204" pitchFamily="34" charset="0"/>
                <a:cs typeface="Times New Roman" panose="02020603050405020304" pitchFamily="18" charset="0"/>
              </a:rPr>
              <a:t>not</a:t>
            </a:r>
            <a:r>
              <a:rPr lang="en-GB" kern="0" dirty="0">
                <a:ea typeface="Aptos" panose="020B0004020202020204" pitchFamily="34" charset="0"/>
                <a:cs typeface="Times New Roman" panose="02020603050405020304" pitchFamily="18" charset="0"/>
              </a:rPr>
              <a:t> specifically protect </a:t>
            </a:r>
            <a:r>
              <a:rPr lang="en-GB" kern="0" dirty="0">
                <a:effectLst/>
                <a:ea typeface="Aptos" panose="020B0004020202020204" pitchFamily="34" charset="0"/>
                <a:cs typeface="Times New Roman" panose="02020603050405020304" pitchFamily="18" charset="0"/>
              </a:rPr>
              <a:t>information about P. </a:t>
            </a:r>
          </a:p>
          <a:p>
            <a:pPr marL="285750" indent="-285750">
              <a:buFont typeface="Wingdings" panose="05000000000000000000" pitchFamily="2" charset="2"/>
              <a:buChar char="v"/>
            </a:pPr>
            <a:r>
              <a:rPr lang="en-GB" kern="0" dirty="0">
                <a:effectLst/>
                <a:ea typeface="Aptos" panose="020B0004020202020204" pitchFamily="34" charset="0"/>
                <a:cs typeface="Times New Roman" panose="02020603050405020304" pitchFamily="18" charset="0"/>
              </a:rPr>
              <a:t>Not all material before the court is protected by section 12 Munby J (as he then was) see </a:t>
            </a:r>
            <a:r>
              <a:rPr lang="en-GB" b="1" kern="0" dirty="0">
                <a:solidFill>
                  <a:srgbClr val="F94945"/>
                </a:solidFill>
                <a:effectLst/>
                <a:ea typeface="Aptos" panose="020B0004020202020204" pitchFamily="34" charset="0"/>
                <a:cs typeface="Times New Roman" panose="02020603050405020304" pitchFamily="18" charset="0"/>
              </a:rPr>
              <a:t>A v Ward [2010] EWHC 16 (Fam), [2010] 1 FLR 1497</a:t>
            </a:r>
            <a:r>
              <a:rPr lang="en-GB" kern="0" dirty="0">
                <a:effectLst/>
                <a:ea typeface="Aptos" panose="020B0004020202020204" pitchFamily="34" charset="0"/>
                <a:cs typeface="Times New Roman" panose="02020603050405020304" pitchFamily="18" charset="0"/>
              </a:rPr>
              <a:t>, at paragraphs 112-114. </a:t>
            </a:r>
          </a:p>
          <a:p>
            <a:pPr marL="285750" indent="-285750">
              <a:buFont typeface="Wingdings" panose="05000000000000000000" pitchFamily="2" charset="2"/>
              <a:buChar char="v"/>
            </a:pPr>
            <a:r>
              <a:rPr lang="en-GB" kern="0" dirty="0">
                <a:ea typeface="Aptos" panose="020B0004020202020204" pitchFamily="34" charset="0"/>
                <a:cs typeface="Times New Roman" panose="02020603050405020304" pitchFamily="18" charset="0"/>
              </a:rPr>
              <a:t>When the section is disapplied by the transparency order, where does that leave third party disclosure to the public?</a:t>
            </a:r>
            <a:endParaRPr lang="en-GB" kern="100" dirty="0">
              <a:effectLst/>
              <a:ea typeface="Aptos" panose="020B000402020202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14B55AE6-E4BC-6A5B-8E66-2ED634F1B7A2}"/>
              </a:ext>
            </a:extLst>
          </p:cNvPr>
          <p:cNvSpPr>
            <a:spLocks noGrp="1"/>
          </p:cNvSpPr>
          <p:nvPr>
            <p:ph type="body" sz="quarter" idx="12"/>
          </p:nvPr>
        </p:nvSpPr>
        <p:spPr/>
        <p:txBody>
          <a:bodyPr/>
          <a:lstStyle/>
          <a:p>
            <a:r>
              <a:rPr lang="en-US" dirty="0"/>
              <a:t>Section 12 AJA 1960</a:t>
            </a:r>
            <a:endParaRPr lang="en-GB" dirty="0"/>
          </a:p>
        </p:txBody>
      </p:sp>
    </p:spTree>
    <p:extLst>
      <p:ext uri="{BB962C8B-B14F-4D97-AF65-F5344CB8AC3E}">
        <p14:creationId xmlns:p14="http://schemas.microsoft.com/office/powerpoint/2010/main" val="13230633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c07bc07-8863-4209-a9d3-6a2618d3b59f">
      <Terms xmlns="http://schemas.microsoft.com/office/infopath/2007/PartnerControls"/>
    </lcf76f155ced4ddcb4097134ff3c332f>
    <TaxCatchAll xmlns="3ea9b7d5-4dff-455d-b271-1343c73bf8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F6759FB794284388BE40033B7D3BE4" ma:contentTypeVersion="17" ma:contentTypeDescription="Create a new document." ma:contentTypeScope="" ma:versionID="e99f3835b5a18ae2ffcc33c78bea7c1b">
  <xsd:schema xmlns:xsd="http://www.w3.org/2001/XMLSchema" xmlns:xs="http://www.w3.org/2001/XMLSchema" xmlns:p="http://schemas.microsoft.com/office/2006/metadata/properties" xmlns:ns2="3c07bc07-8863-4209-a9d3-6a2618d3b59f" xmlns:ns3="02d86899-5d08-4896-96ee-a57dfb43ae64" xmlns:ns4="3ea9b7d5-4dff-455d-b271-1343c73bf8d0" targetNamespace="http://schemas.microsoft.com/office/2006/metadata/properties" ma:root="true" ma:fieldsID="980222015ecf115dd4daba9cde6c8b55" ns2:_="" ns3:_="" ns4:_="">
    <xsd:import namespace="3c07bc07-8863-4209-a9d3-6a2618d3b59f"/>
    <xsd:import namespace="02d86899-5d08-4896-96ee-a57dfb43ae64"/>
    <xsd:import namespace="3ea9b7d5-4dff-455d-b271-1343c73bf8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bc07-8863-4209-a9d3-6a2618d3b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a5a738-2272-4ee1-84a5-321e15345a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d86899-5d08-4896-96ee-a57dfb43ae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9b7d5-4dff-455d-b271-1343c73bf8d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7107ae7-4702-4ddf-a37b-bbded401ea50}" ma:internalName="TaxCatchAll" ma:showField="CatchAllData" ma:web="3ea9b7d5-4dff-455d-b271-1343c73bf8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8D5E54-D208-4A17-9199-2F1402D1818D}">
  <ds:schemaRefs>
    <ds:schemaRef ds:uri="http://schemas.microsoft.com/office/2006/documentManagement/types"/>
    <ds:schemaRef ds:uri="http://purl.org/dc/dcmitype/"/>
    <ds:schemaRef ds:uri="http://schemas.microsoft.com/office/2006/metadata/properties"/>
    <ds:schemaRef ds:uri="02d86899-5d08-4896-96ee-a57dfb43ae64"/>
    <ds:schemaRef ds:uri="3c07bc07-8863-4209-a9d3-6a2618d3b59f"/>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3ea9b7d5-4dff-455d-b271-1343c73bf8d0"/>
  </ds:schemaRefs>
</ds:datastoreItem>
</file>

<file path=customXml/itemProps2.xml><?xml version="1.0" encoding="utf-8"?>
<ds:datastoreItem xmlns:ds="http://schemas.openxmlformats.org/officeDocument/2006/customXml" ds:itemID="{8BBA8C5A-35DB-4604-9C3A-BBE77D734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bc07-8863-4209-a9d3-6a2618d3b59f"/>
    <ds:schemaRef ds:uri="02d86899-5d08-4896-96ee-a57dfb43ae64"/>
    <ds:schemaRef ds:uri="3ea9b7d5-4dff-455d-b271-1343c73bf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E9F6AD-B67B-4A3E-A212-706FB2A5A9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4041</Words>
  <Application>Microsoft Office PowerPoint</Application>
  <PresentationFormat>On-screen Show (4:3)</PresentationFormat>
  <Paragraphs>179</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Calibri</vt:lpstr>
      <vt:lpstr>Calibri Light</vt:lpstr>
      <vt:lpstr>Droid Serif</vt:lpstr>
      <vt:lpstr>Segoe UI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Thompson</dc:creator>
  <cp:lastModifiedBy>Lorraine Cavanagh KC</cp:lastModifiedBy>
  <cp:revision>175</cp:revision>
  <cp:lastPrinted>2018-02-08T11:32:18Z</cp:lastPrinted>
  <dcterms:created xsi:type="dcterms:W3CDTF">2018-01-31T16:32:08Z</dcterms:created>
  <dcterms:modified xsi:type="dcterms:W3CDTF">2024-10-17T14:33:52Z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0x010100DBF6759FB794284388BE40033B7D3BE4</vt:lpwstr>
  </property>
  <property fmtid="{D5CDD505-2E9C-101B-9397-08002B2CF9AE}" pid="3" name="MediaServiceImageTags">
    <vt:lpwstr/>
  </property>
</Properties>
</file>